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3.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0" r:id="rId2"/>
  </p:sldMasterIdLst>
  <p:notesMasterIdLst>
    <p:notesMasterId r:id="rId20"/>
  </p:notesMasterIdLst>
  <p:sldIdLst>
    <p:sldId id="256" r:id="rId3"/>
    <p:sldId id="257" r:id="rId4"/>
    <p:sldId id="258" r:id="rId5"/>
    <p:sldId id="259" r:id="rId6"/>
    <p:sldId id="275" r:id="rId7"/>
    <p:sldId id="260" r:id="rId8"/>
    <p:sldId id="261" r:id="rId9"/>
    <p:sldId id="263" r:id="rId10"/>
    <p:sldId id="264" r:id="rId11"/>
    <p:sldId id="265" r:id="rId12"/>
    <p:sldId id="267" r:id="rId13"/>
    <p:sldId id="270" r:id="rId14"/>
    <p:sldId id="271" r:id="rId15"/>
    <p:sldId id="278" r:id="rId16"/>
    <p:sldId id="277" r:id="rId17"/>
    <p:sldId id="276" r:id="rId18"/>
    <p:sldId id="279" r:id="rId19"/>
  </p:sldIdLst>
  <p:sldSz cx="14630400" cy="8229600"/>
  <p:notesSz cx="8229600" cy="14630400"/>
  <p:defaultTextStyle>
    <a:defPPr lvl="0"/>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24" autoAdjust="0"/>
    <p:restoredTop sz="94660"/>
  </p:normalViewPr>
  <p:slideViewPr>
    <p:cSldViewPr snapToGrid="0">
      <p:cViewPr varScale="1">
        <p:scale>
          <a:sx n="65" d="100"/>
          <a:sy n="65" d="100"/>
        </p:scale>
        <p:origin x="104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6095442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1"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txBody>
          <a:bodyPr/>
          <a:lstStyle/>
          <a:p>
            <a:endParaRPr lang="en-US"/>
          </a:p>
        </p:txBody>
      </p:sp>
      <p:pic>
        <p:nvPicPr>
          <p:cNvPr id="12" name="Picture 11"/>
          <p:cNvPicPr>
            <a:picLocks noChangeAspect="1"/>
          </p:cNvPicPr>
          <p:nvPr>
            <p:custDataLst>
              <p:tags r:id="rId1"/>
            </p:custDataLst>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10910" y="2652395"/>
            <a:ext cx="3094990" cy="2520315"/>
          </a:xfrm>
          <a:prstGeom prst="rect">
            <a:avLst/>
          </a:prstGeom>
        </p:spPr>
      </p:pic>
      <p:sp>
        <p:nvSpPr>
          <p:cNvPr id="13" name="Title 1"/>
          <p:cNvSpPr>
            <a:spLocks noGrp="1"/>
          </p:cNvSpPr>
          <p:nvPr>
            <p:custDataLst>
              <p:tags r:id="rId2"/>
            </p:custDataLst>
          </p:nvPr>
        </p:nvSpPr>
        <p:spPr>
          <a:xfrm>
            <a:off x="789567" y="126963"/>
            <a:ext cx="10952480" cy="222354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en-IN"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4" name="Text Box 13"/>
          <p:cNvSpPr txBox="1"/>
          <p:nvPr/>
        </p:nvSpPr>
        <p:spPr>
          <a:xfrm>
            <a:off x="2783205" y="454660"/>
            <a:ext cx="9652000" cy="1568450"/>
          </a:xfrm>
          <a:prstGeom prst="rect">
            <a:avLst/>
          </a:prstGeom>
          <a:noFill/>
        </p:spPr>
        <p:txBody>
          <a:bodyPr wrap="square" rtlCol="0">
            <a:spAutoFit/>
          </a:bodyPr>
          <a:lstStyle/>
          <a:p>
            <a:pPr algn="ctr"/>
            <a:r>
              <a:rPr lang="en-IN" sz="4800" b="1" cap="all" dirty="0">
                <a:ln w="3175" cmpd="sng">
                  <a:noFill/>
                </a:ln>
                <a:solidFill>
                  <a:schemeClr val="bg1"/>
                </a:solidFill>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rPr>
              <a:t>handwritten digit recognition using ai </a:t>
            </a:r>
          </a:p>
        </p:txBody>
      </p:sp>
      <p:sp>
        <p:nvSpPr>
          <p:cNvPr id="15" name="Text Box 14"/>
          <p:cNvSpPr txBox="1"/>
          <p:nvPr/>
        </p:nvSpPr>
        <p:spPr>
          <a:xfrm>
            <a:off x="2482215" y="6670675"/>
            <a:ext cx="4876800" cy="1198880"/>
          </a:xfrm>
          <a:prstGeom prst="rect">
            <a:avLst/>
          </a:prstGeom>
          <a:noFill/>
        </p:spPr>
        <p:txBody>
          <a:bodyPr wrap="square" rtlCol="0">
            <a:spAutoFit/>
          </a:bodyPr>
          <a:lstStyle/>
          <a:p>
            <a:r>
              <a:rPr lang="en-US" dirty="0">
                <a:solidFill>
                  <a:schemeClr val="bg1"/>
                </a:solidFill>
              </a:rPr>
              <a:t>Presented by</a:t>
            </a:r>
          </a:p>
          <a:p>
            <a:r>
              <a:rPr lang="en-US" dirty="0" err="1">
                <a:solidFill>
                  <a:schemeClr val="bg1"/>
                </a:solidFill>
              </a:rPr>
              <a:t>A.Siva</a:t>
            </a:r>
            <a:r>
              <a:rPr lang="en-US" dirty="0">
                <a:solidFill>
                  <a:schemeClr val="bg1"/>
                </a:solidFill>
              </a:rPr>
              <a:t> prasad(192210398)</a:t>
            </a:r>
          </a:p>
          <a:p>
            <a:r>
              <a:rPr lang="en-US" dirty="0" err="1">
                <a:solidFill>
                  <a:schemeClr val="bg1"/>
                </a:solidFill>
              </a:rPr>
              <a:t>L.Venkata</a:t>
            </a:r>
            <a:r>
              <a:rPr lang="en-US" dirty="0">
                <a:solidFill>
                  <a:schemeClr val="bg1"/>
                </a:solidFill>
              </a:rPr>
              <a:t> </a:t>
            </a:r>
            <a:r>
              <a:rPr lang="en-US" dirty="0" err="1">
                <a:solidFill>
                  <a:schemeClr val="bg1"/>
                </a:solidFill>
              </a:rPr>
              <a:t>sai</a:t>
            </a:r>
            <a:r>
              <a:rPr lang="en-US" dirty="0">
                <a:solidFill>
                  <a:schemeClr val="bg1"/>
                </a:solidFill>
              </a:rPr>
              <a:t>(192210403)</a:t>
            </a:r>
          </a:p>
          <a:p>
            <a:r>
              <a:rPr lang="en-US" dirty="0" err="1">
                <a:solidFill>
                  <a:schemeClr val="bg1"/>
                </a:solidFill>
              </a:rPr>
              <a:t>P.Bala</a:t>
            </a:r>
            <a:r>
              <a:rPr lang="en-US" dirty="0">
                <a:solidFill>
                  <a:schemeClr val="bg1"/>
                </a:solidFill>
              </a:rPr>
              <a:t> </a:t>
            </a:r>
            <a:r>
              <a:rPr lang="en-US" dirty="0" err="1">
                <a:solidFill>
                  <a:schemeClr val="bg1"/>
                </a:solidFill>
              </a:rPr>
              <a:t>yogesh</a:t>
            </a:r>
            <a:r>
              <a:rPr lang="en-US" dirty="0">
                <a:solidFill>
                  <a:schemeClr val="bg1"/>
                </a:solidFill>
              </a:rPr>
              <a:t> </a:t>
            </a:r>
            <a:r>
              <a:rPr lang="en-US" dirty="0" err="1">
                <a:solidFill>
                  <a:schemeClr val="bg1"/>
                </a:solidFill>
              </a:rPr>
              <a:t>reddy</a:t>
            </a:r>
            <a:r>
              <a:rPr lang="en-US" dirty="0">
                <a:solidFill>
                  <a:schemeClr val="bg1"/>
                </a:solidFill>
              </a:rPr>
              <a:t>(192211788)</a:t>
            </a:r>
          </a:p>
        </p:txBody>
      </p:sp>
      <p:sp>
        <p:nvSpPr>
          <p:cNvPr id="16" name="Text Box 15"/>
          <p:cNvSpPr txBox="1"/>
          <p:nvPr/>
        </p:nvSpPr>
        <p:spPr>
          <a:xfrm>
            <a:off x="9511030" y="6947535"/>
            <a:ext cx="4876800" cy="922020"/>
          </a:xfrm>
          <a:prstGeom prst="rect">
            <a:avLst/>
          </a:prstGeom>
          <a:noFill/>
        </p:spPr>
        <p:txBody>
          <a:bodyPr wrap="square" rtlCol="0">
            <a:spAutoFit/>
          </a:bodyPr>
          <a:lstStyle/>
          <a:p>
            <a:r>
              <a:rPr lang="en-US" dirty="0">
                <a:solidFill>
                  <a:schemeClr val="bg1"/>
                </a:solidFill>
                <a:sym typeface="+mn-ea"/>
              </a:rPr>
              <a:t>Guided by:</a:t>
            </a:r>
            <a:endParaRPr lang="en-US" dirty="0">
              <a:solidFill>
                <a:schemeClr val="bg1"/>
              </a:solidFill>
            </a:endParaRPr>
          </a:p>
          <a:p>
            <a:r>
              <a:rPr lang="en-IN" b="1" dirty="0">
                <a:solidFill>
                  <a:schemeClr val="bg1"/>
                </a:solidFill>
                <a:sym typeface="+mn-ea"/>
              </a:rPr>
              <a:t>DR U ARUL</a:t>
            </a:r>
            <a:endParaRPr lang="en-IN" b="1" dirty="0">
              <a:solidFill>
                <a:schemeClr val="bg1"/>
              </a:solidFill>
            </a:endParaRPr>
          </a:p>
          <a:p>
            <a:r>
              <a:rPr lang="en-IN" dirty="0">
                <a:solidFill>
                  <a:schemeClr val="bg1"/>
                </a:solidFill>
                <a:sym typeface="+mn-ea"/>
              </a:rPr>
              <a:t>( Professor)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p:spPr>
      </p:sp>
      <p:sp>
        <p:nvSpPr>
          <p:cNvPr id="4" name="Text 1"/>
          <p:cNvSpPr/>
          <p:nvPr/>
        </p:nvSpPr>
        <p:spPr>
          <a:xfrm>
            <a:off x="2037715" y="442595"/>
            <a:ext cx="10554335" cy="2268220"/>
          </a:xfrm>
          <a:prstGeom prst="rect">
            <a:avLst/>
          </a:prstGeom>
          <a:noFill/>
        </p:spPr>
        <p:txBody>
          <a:bodyPr wrap="square" rtlCol="0" anchor="t"/>
          <a:lstStyle/>
          <a:p>
            <a:pPr marL="0" indent="0">
              <a:lnSpc>
                <a:spcPts val="5470"/>
              </a:lnSpc>
              <a:buNone/>
            </a:pPr>
            <a:r>
              <a:rPr lang="en-US" sz="6035" b="1" kern="0" spc="-181" dirty="0">
                <a:solidFill>
                  <a:srgbClr val="FFFFFF"/>
                </a:solidFill>
                <a:latin typeface="Inter" pitchFamily="34" charset="0"/>
                <a:ea typeface="Inter" pitchFamily="34" charset="-122"/>
                <a:cs typeface="Inter" pitchFamily="34" charset="-120"/>
              </a:rPr>
              <a:t>Preprocessing and Normalization of Handwritten Digits</a:t>
            </a:r>
          </a:p>
        </p:txBody>
      </p:sp>
      <p:sp>
        <p:nvSpPr>
          <p:cNvPr id="5" name="Shape 2"/>
          <p:cNvSpPr/>
          <p:nvPr/>
        </p:nvSpPr>
        <p:spPr>
          <a:xfrm>
            <a:off x="2037993" y="3440073"/>
            <a:ext cx="499943" cy="499943"/>
          </a:xfrm>
          <a:prstGeom prst="roundRect">
            <a:avLst>
              <a:gd name="adj" fmla="val 13333"/>
            </a:avLst>
          </a:prstGeom>
          <a:solidFill>
            <a:srgbClr val="2D3033"/>
          </a:solidFill>
        </p:spPr>
      </p:sp>
      <p:sp>
        <p:nvSpPr>
          <p:cNvPr id="6" name="Text 3"/>
          <p:cNvSpPr/>
          <p:nvPr/>
        </p:nvSpPr>
        <p:spPr>
          <a:xfrm>
            <a:off x="2230398" y="3481745"/>
            <a:ext cx="115014" cy="416481"/>
          </a:xfrm>
          <a:prstGeom prst="rect">
            <a:avLst/>
          </a:prstGeom>
          <a:noFill/>
        </p:spPr>
        <p:txBody>
          <a:bodyPr wrap="none" rtlCol="0" anchor="t"/>
          <a:lstStyle/>
          <a:p>
            <a:pPr marL="0" indent="0" algn="ctr">
              <a:lnSpc>
                <a:spcPts val="3280"/>
              </a:lnSpc>
              <a:buNone/>
            </a:pPr>
            <a:r>
              <a:rPr lang="en-US" sz="2625" dirty="0">
                <a:solidFill>
                  <a:srgbClr val="AE8625"/>
                </a:solidFill>
                <a:latin typeface="Prata" pitchFamily="34" charset="0"/>
                <a:ea typeface="Prata" pitchFamily="34" charset="-122"/>
                <a:cs typeface="Prata" pitchFamily="34" charset="-120"/>
              </a:rPr>
              <a:t>1</a:t>
            </a:r>
            <a:endParaRPr lang="en-US" sz="2625" dirty="0"/>
          </a:p>
        </p:txBody>
      </p:sp>
      <p:sp>
        <p:nvSpPr>
          <p:cNvPr id="7" name="Text 4"/>
          <p:cNvSpPr/>
          <p:nvPr/>
        </p:nvSpPr>
        <p:spPr>
          <a:xfrm>
            <a:off x="2760107" y="3440073"/>
            <a:ext cx="2777490" cy="347186"/>
          </a:xfrm>
          <a:prstGeom prst="rect">
            <a:avLst/>
          </a:prstGeom>
          <a:noFill/>
        </p:spPr>
        <p:txBody>
          <a:bodyPr wrap="none" rtlCol="0" anchor="t"/>
          <a:lstStyle/>
          <a:p>
            <a:pPr marL="0" algn="l">
              <a:lnSpc>
                <a:spcPts val="2735"/>
              </a:lnSpc>
              <a:buClrTx/>
              <a:buSzTx/>
              <a:buFontTx/>
              <a:buNone/>
            </a:pPr>
            <a:r>
              <a:rPr lang="en-US" sz="2185" b="1" kern="0" spc="-66" dirty="0">
                <a:solidFill>
                  <a:srgbClr val="E5E0DF"/>
                </a:solidFill>
                <a:latin typeface="Inter" pitchFamily="34" charset="0"/>
                <a:ea typeface="Inter" pitchFamily="34" charset="-122"/>
                <a:cs typeface="Inter" pitchFamily="34" charset="-120"/>
              </a:rPr>
              <a:t>Binarization</a:t>
            </a:r>
          </a:p>
        </p:txBody>
      </p:sp>
      <p:sp>
        <p:nvSpPr>
          <p:cNvPr id="8" name="Text 5"/>
          <p:cNvSpPr/>
          <p:nvPr/>
        </p:nvSpPr>
        <p:spPr>
          <a:xfrm>
            <a:off x="2760107" y="3920490"/>
            <a:ext cx="4444008" cy="999768"/>
          </a:xfrm>
          <a:prstGeom prst="rect">
            <a:avLst/>
          </a:prstGeom>
          <a:noFill/>
        </p:spPr>
        <p:txBody>
          <a:bodyPr wrap="square" rtlCol="0" anchor="t"/>
          <a:lstStyle/>
          <a:p>
            <a:pPr marL="0" indent="0">
              <a:lnSpc>
                <a:spcPts val="2625"/>
              </a:lnSpc>
              <a:buNone/>
            </a:pPr>
            <a:r>
              <a:rPr lang="en-US" sz="1750" dirty="0">
                <a:solidFill>
                  <a:srgbClr val="CFCBBF"/>
                </a:solidFill>
                <a:latin typeface="Raleway" pitchFamily="34" charset="0"/>
                <a:ea typeface="Raleway" pitchFamily="34" charset="-122"/>
                <a:cs typeface="Raleway" pitchFamily="34" charset="-120"/>
              </a:rPr>
              <a:t>Converting the grayscale input image to black and white for better feature extraction.</a:t>
            </a:r>
            <a:endParaRPr lang="en-US" sz="1750" dirty="0"/>
          </a:p>
        </p:txBody>
      </p:sp>
      <p:sp>
        <p:nvSpPr>
          <p:cNvPr id="9" name="Shape 6"/>
          <p:cNvSpPr/>
          <p:nvPr/>
        </p:nvSpPr>
        <p:spPr>
          <a:xfrm>
            <a:off x="7426285" y="3440073"/>
            <a:ext cx="499943" cy="499943"/>
          </a:xfrm>
          <a:prstGeom prst="roundRect">
            <a:avLst>
              <a:gd name="adj" fmla="val 13333"/>
            </a:avLst>
          </a:prstGeom>
          <a:solidFill>
            <a:srgbClr val="2D3033"/>
          </a:solidFill>
        </p:spPr>
      </p:sp>
      <p:sp>
        <p:nvSpPr>
          <p:cNvPr id="10" name="Text 7"/>
          <p:cNvSpPr/>
          <p:nvPr/>
        </p:nvSpPr>
        <p:spPr>
          <a:xfrm>
            <a:off x="7574042" y="3481745"/>
            <a:ext cx="204311" cy="416481"/>
          </a:xfrm>
          <a:prstGeom prst="rect">
            <a:avLst/>
          </a:prstGeom>
          <a:noFill/>
        </p:spPr>
        <p:txBody>
          <a:bodyPr wrap="none" rtlCol="0" anchor="t"/>
          <a:lstStyle/>
          <a:p>
            <a:pPr marL="0" indent="0" algn="ctr">
              <a:lnSpc>
                <a:spcPts val="3280"/>
              </a:lnSpc>
              <a:buNone/>
            </a:pPr>
            <a:r>
              <a:rPr lang="en-US" sz="2625" dirty="0">
                <a:solidFill>
                  <a:srgbClr val="AE8625"/>
                </a:solidFill>
                <a:latin typeface="Prata" pitchFamily="34" charset="0"/>
                <a:ea typeface="Prata" pitchFamily="34" charset="-122"/>
                <a:cs typeface="Prata" pitchFamily="34" charset="-120"/>
              </a:rPr>
              <a:t>2</a:t>
            </a:r>
            <a:endParaRPr lang="en-US" sz="2625" dirty="0"/>
          </a:p>
        </p:txBody>
      </p:sp>
      <p:sp>
        <p:nvSpPr>
          <p:cNvPr id="11" name="Text 8"/>
          <p:cNvSpPr/>
          <p:nvPr/>
        </p:nvSpPr>
        <p:spPr>
          <a:xfrm>
            <a:off x="8148399" y="3440073"/>
            <a:ext cx="2777490"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Resizing</a:t>
            </a:r>
            <a:endParaRPr lang="en-US" sz="2185" dirty="0"/>
          </a:p>
        </p:txBody>
      </p:sp>
      <p:sp>
        <p:nvSpPr>
          <p:cNvPr id="12" name="Text 9"/>
          <p:cNvSpPr/>
          <p:nvPr/>
        </p:nvSpPr>
        <p:spPr>
          <a:xfrm>
            <a:off x="8148399" y="3920490"/>
            <a:ext cx="4444008" cy="666512"/>
          </a:xfrm>
          <a:prstGeom prst="rect">
            <a:avLst/>
          </a:prstGeom>
          <a:noFill/>
        </p:spPr>
        <p:txBody>
          <a:bodyPr wrap="square" rtlCol="0" anchor="t"/>
          <a:lstStyle/>
          <a:p>
            <a:pPr marL="0" indent="0">
              <a:lnSpc>
                <a:spcPts val="2625"/>
              </a:lnSpc>
              <a:buNone/>
            </a:pPr>
            <a:r>
              <a:rPr lang="en-US" sz="1750" dirty="0">
                <a:solidFill>
                  <a:srgbClr val="CFCBBF"/>
                </a:solidFill>
                <a:latin typeface="Raleway" pitchFamily="34" charset="0"/>
                <a:ea typeface="Raleway" pitchFamily="34" charset="-122"/>
                <a:cs typeface="Raleway" pitchFamily="34" charset="-120"/>
              </a:rPr>
              <a:t>Normalizing the size of the digit to a standard input size for the neural network.</a:t>
            </a:r>
            <a:endParaRPr lang="en-US" sz="1750" dirty="0"/>
          </a:p>
        </p:txBody>
      </p:sp>
      <p:sp>
        <p:nvSpPr>
          <p:cNvPr id="13" name="Shape 10"/>
          <p:cNvSpPr/>
          <p:nvPr/>
        </p:nvSpPr>
        <p:spPr>
          <a:xfrm>
            <a:off x="2037993" y="5392341"/>
            <a:ext cx="499943" cy="499943"/>
          </a:xfrm>
          <a:prstGeom prst="roundRect">
            <a:avLst>
              <a:gd name="adj" fmla="val 13333"/>
            </a:avLst>
          </a:prstGeom>
          <a:solidFill>
            <a:srgbClr val="2D3033"/>
          </a:solidFill>
        </p:spPr>
      </p:sp>
      <p:sp>
        <p:nvSpPr>
          <p:cNvPr id="14" name="Text 11"/>
          <p:cNvSpPr/>
          <p:nvPr/>
        </p:nvSpPr>
        <p:spPr>
          <a:xfrm>
            <a:off x="2184559" y="5434013"/>
            <a:ext cx="206693" cy="416481"/>
          </a:xfrm>
          <a:prstGeom prst="rect">
            <a:avLst/>
          </a:prstGeom>
          <a:noFill/>
        </p:spPr>
        <p:txBody>
          <a:bodyPr wrap="none" rtlCol="0" anchor="t"/>
          <a:lstStyle/>
          <a:p>
            <a:pPr marL="0" indent="0" algn="ctr">
              <a:lnSpc>
                <a:spcPts val="3280"/>
              </a:lnSpc>
              <a:buNone/>
            </a:pPr>
            <a:r>
              <a:rPr lang="en-US" sz="2625" dirty="0">
                <a:solidFill>
                  <a:srgbClr val="AE8625"/>
                </a:solidFill>
                <a:latin typeface="Prata" pitchFamily="34" charset="0"/>
                <a:ea typeface="Prata" pitchFamily="34" charset="-122"/>
                <a:cs typeface="Prata" pitchFamily="34" charset="-120"/>
              </a:rPr>
              <a:t>3</a:t>
            </a:r>
            <a:endParaRPr lang="en-US" sz="2625" dirty="0"/>
          </a:p>
        </p:txBody>
      </p:sp>
      <p:sp>
        <p:nvSpPr>
          <p:cNvPr id="15" name="Text 12"/>
          <p:cNvSpPr/>
          <p:nvPr/>
        </p:nvSpPr>
        <p:spPr>
          <a:xfrm>
            <a:off x="2760107" y="5544741"/>
            <a:ext cx="2777490"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Centering</a:t>
            </a:r>
            <a:endParaRPr lang="en-US" sz="2185" dirty="0"/>
          </a:p>
        </p:txBody>
      </p:sp>
      <p:sp>
        <p:nvSpPr>
          <p:cNvPr id="16" name="Text 13"/>
          <p:cNvSpPr/>
          <p:nvPr/>
        </p:nvSpPr>
        <p:spPr>
          <a:xfrm>
            <a:off x="2760107" y="5872758"/>
            <a:ext cx="4444008" cy="666512"/>
          </a:xfrm>
          <a:prstGeom prst="rect">
            <a:avLst/>
          </a:prstGeom>
          <a:noFill/>
        </p:spPr>
        <p:txBody>
          <a:bodyPr wrap="square" rtlCol="0" anchor="t"/>
          <a:lstStyle/>
          <a:p>
            <a:pPr marL="0" indent="0">
              <a:lnSpc>
                <a:spcPts val="2625"/>
              </a:lnSpc>
              <a:buNone/>
            </a:pPr>
            <a:r>
              <a:rPr lang="en-US" sz="1750" dirty="0">
                <a:solidFill>
                  <a:srgbClr val="CFCBBF"/>
                </a:solidFill>
                <a:latin typeface="Raleway" pitchFamily="34" charset="0"/>
                <a:ea typeface="Raleway" pitchFamily="34" charset="-122"/>
                <a:cs typeface="Raleway" pitchFamily="34" charset="-120"/>
              </a:rPr>
              <a:t>Ensuring the digit is properly aligned within the input image.</a:t>
            </a:r>
            <a:endParaRPr lang="en-US" sz="1750" dirty="0"/>
          </a:p>
        </p:txBody>
      </p:sp>
      <p:sp>
        <p:nvSpPr>
          <p:cNvPr id="17" name="Shape 14"/>
          <p:cNvSpPr/>
          <p:nvPr/>
        </p:nvSpPr>
        <p:spPr>
          <a:xfrm>
            <a:off x="7426285" y="5392341"/>
            <a:ext cx="499943" cy="499943"/>
          </a:xfrm>
          <a:prstGeom prst="roundRect">
            <a:avLst>
              <a:gd name="adj" fmla="val 13333"/>
            </a:avLst>
          </a:prstGeom>
          <a:solidFill>
            <a:srgbClr val="2D3033"/>
          </a:solidFill>
        </p:spPr>
      </p:sp>
      <p:sp>
        <p:nvSpPr>
          <p:cNvPr id="18" name="Text 15"/>
          <p:cNvSpPr/>
          <p:nvPr/>
        </p:nvSpPr>
        <p:spPr>
          <a:xfrm>
            <a:off x="7578685" y="5434013"/>
            <a:ext cx="195024" cy="416481"/>
          </a:xfrm>
          <a:prstGeom prst="rect">
            <a:avLst/>
          </a:prstGeom>
          <a:noFill/>
        </p:spPr>
        <p:txBody>
          <a:bodyPr wrap="none" rtlCol="0" anchor="t"/>
          <a:lstStyle/>
          <a:p>
            <a:pPr marL="0" indent="0" algn="ctr">
              <a:lnSpc>
                <a:spcPts val="3280"/>
              </a:lnSpc>
              <a:buNone/>
            </a:pPr>
            <a:r>
              <a:rPr lang="en-US" sz="2625" dirty="0">
                <a:solidFill>
                  <a:srgbClr val="AE8625"/>
                </a:solidFill>
                <a:latin typeface="Prata" pitchFamily="34" charset="0"/>
                <a:ea typeface="Prata" pitchFamily="34" charset="-122"/>
                <a:cs typeface="Prata" pitchFamily="34" charset="-120"/>
              </a:rPr>
              <a:t>4</a:t>
            </a:r>
            <a:endParaRPr lang="en-US" sz="2625" dirty="0"/>
          </a:p>
        </p:txBody>
      </p:sp>
      <p:sp>
        <p:nvSpPr>
          <p:cNvPr id="19" name="Text 16"/>
          <p:cNvSpPr/>
          <p:nvPr/>
        </p:nvSpPr>
        <p:spPr>
          <a:xfrm>
            <a:off x="8148399" y="5392341"/>
            <a:ext cx="2777490"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Noise Removal</a:t>
            </a:r>
            <a:endParaRPr lang="en-US" sz="2185" dirty="0"/>
          </a:p>
        </p:txBody>
      </p:sp>
      <p:sp>
        <p:nvSpPr>
          <p:cNvPr id="20" name="Text 17"/>
          <p:cNvSpPr/>
          <p:nvPr/>
        </p:nvSpPr>
        <p:spPr>
          <a:xfrm>
            <a:off x="8148399" y="5872758"/>
            <a:ext cx="4444008" cy="999768"/>
          </a:xfrm>
          <a:prstGeom prst="rect">
            <a:avLst/>
          </a:prstGeom>
          <a:noFill/>
        </p:spPr>
        <p:txBody>
          <a:bodyPr wrap="square" rtlCol="0" anchor="t"/>
          <a:lstStyle/>
          <a:p>
            <a:pPr marL="0" indent="0">
              <a:lnSpc>
                <a:spcPts val="2625"/>
              </a:lnSpc>
              <a:buNone/>
            </a:pPr>
            <a:r>
              <a:rPr lang="en-US" sz="1750" dirty="0">
                <a:solidFill>
                  <a:srgbClr val="CFCBBF"/>
                </a:solidFill>
                <a:latin typeface="Raleway" pitchFamily="34" charset="0"/>
                <a:ea typeface="Raleway" pitchFamily="34" charset="-122"/>
                <a:cs typeface="Raleway" pitchFamily="34" charset="-120"/>
              </a:rPr>
              <a:t>Eliminating background noise and irregularities to improve model performance.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33199" y="934760"/>
            <a:ext cx="8920877"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Inter" pitchFamily="34" charset="0"/>
                <a:ea typeface="Inter" pitchFamily="34" charset="-122"/>
                <a:cs typeface="Inter" pitchFamily="34" charset="-120"/>
              </a:rPr>
              <a:t>Overview of Digit Recognition Task</a:t>
            </a:r>
            <a:endParaRPr lang="en-US" sz="4375" dirty="0"/>
          </a:p>
        </p:txBody>
      </p:sp>
      <p:pic>
        <p:nvPicPr>
          <p:cNvPr id="6" name="Image 1" descr="preencoded.png"/>
          <p:cNvPicPr>
            <a:picLocks noChangeAspect="1"/>
          </p:cNvPicPr>
          <p:nvPr/>
        </p:nvPicPr>
        <p:blipFill>
          <a:blip r:embed="rId4"/>
          <a:stretch>
            <a:fillRect/>
          </a:stretch>
        </p:blipFill>
        <p:spPr>
          <a:xfrm>
            <a:off x="833199" y="1962388"/>
            <a:ext cx="1110972" cy="1777484"/>
          </a:xfrm>
          <a:prstGeom prst="rect">
            <a:avLst/>
          </a:prstGeom>
        </p:spPr>
      </p:pic>
      <p:sp>
        <p:nvSpPr>
          <p:cNvPr id="7" name="Text 3"/>
          <p:cNvSpPr/>
          <p:nvPr/>
        </p:nvSpPr>
        <p:spPr>
          <a:xfrm>
            <a:off x="2277428" y="2184559"/>
            <a:ext cx="2777490" cy="347186"/>
          </a:xfrm>
          <a:prstGeom prst="rect">
            <a:avLst/>
          </a:prstGeom>
          <a:noFill/>
        </p:spPr>
        <p:txBody>
          <a:bodyPr wrap="none" rtlCol="0" anchor="t"/>
          <a:lstStyle/>
          <a:p>
            <a:pPr marL="0" indent="0" algn="l">
              <a:lnSpc>
                <a:spcPts val="2735"/>
              </a:lnSpc>
              <a:buNone/>
            </a:pPr>
            <a:r>
              <a:rPr lang="en-US" sz="2185" b="1" kern="0" spc="-66" dirty="0">
                <a:solidFill>
                  <a:srgbClr val="E5E0DF"/>
                </a:solidFill>
                <a:latin typeface="Inter" pitchFamily="34" charset="0"/>
                <a:ea typeface="Inter" pitchFamily="34" charset="-122"/>
                <a:cs typeface="Inter" pitchFamily="34" charset="-120"/>
              </a:rPr>
              <a:t>Digit Extraction</a:t>
            </a:r>
            <a:endParaRPr lang="en-US" sz="2185" dirty="0"/>
          </a:p>
        </p:txBody>
      </p:sp>
      <p:sp>
        <p:nvSpPr>
          <p:cNvPr id="8" name="Text 4"/>
          <p:cNvSpPr/>
          <p:nvPr/>
        </p:nvSpPr>
        <p:spPr>
          <a:xfrm>
            <a:off x="2277428" y="2664976"/>
            <a:ext cx="7862173" cy="666512"/>
          </a:xfrm>
          <a:prstGeom prst="rect">
            <a:avLst/>
          </a:prstGeom>
          <a:noFill/>
        </p:spPr>
        <p:txBody>
          <a:bodyPr wrap="square" rtlCol="0" anchor="t"/>
          <a:lstStyle/>
          <a:p>
            <a:pPr marL="0" indent="0" algn="l">
              <a:lnSpc>
                <a:spcPts val="2625"/>
              </a:lnSpc>
              <a:buNone/>
            </a:pPr>
            <a:r>
              <a:rPr lang="en-US" sz="1750" kern="0" spc="-35" dirty="0">
                <a:solidFill>
                  <a:srgbClr val="E5E0DF"/>
                </a:solidFill>
                <a:latin typeface="Inter" pitchFamily="34" charset="0"/>
                <a:ea typeface="Inter" pitchFamily="34" charset="-122"/>
                <a:cs typeface="Inter" pitchFamily="34" charset="-120"/>
              </a:rPr>
              <a:t>Isolating individual digits from the input image or document, often involving image segmentation techniques.</a:t>
            </a:r>
            <a:endParaRPr lang="en-US" sz="1750" dirty="0"/>
          </a:p>
        </p:txBody>
      </p:sp>
      <p:pic>
        <p:nvPicPr>
          <p:cNvPr id="9" name="Image 2" descr="preencoded.png"/>
          <p:cNvPicPr>
            <a:picLocks noChangeAspect="1"/>
          </p:cNvPicPr>
          <p:nvPr/>
        </p:nvPicPr>
        <p:blipFill>
          <a:blip r:embed="rId5"/>
          <a:stretch>
            <a:fillRect/>
          </a:stretch>
        </p:blipFill>
        <p:spPr>
          <a:xfrm>
            <a:off x="833199" y="3739872"/>
            <a:ext cx="1110972" cy="1777484"/>
          </a:xfrm>
          <a:prstGeom prst="rect">
            <a:avLst/>
          </a:prstGeom>
        </p:spPr>
      </p:pic>
      <p:sp>
        <p:nvSpPr>
          <p:cNvPr id="10" name="Text 5"/>
          <p:cNvSpPr/>
          <p:nvPr/>
        </p:nvSpPr>
        <p:spPr>
          <a:xfrm>
            <a:off x="2277428" y="3962043"/>
            <a:ext cx="2777490" cy="347186"/>
          </a:xfrm>
          <a:prstGeom prst="rect">
            <a:avLst/>
          </a:prstGeom>
          <a:noFill/>
        </p:spPr>
        <p:txBody>
          <a:bodyPr wrap="none" rtlCol="0" anchor="t"/>
          <a:lstStyle/>
          <a:p>
            <a:pPr marL="0" indent="0" algn="l">
              <a:lnSpc>
                <a:spcPts val="2735"/>
              </a:lnSpc>
              <a:buNone/>
            </a:pPr>
            <a:r>
              <a:rPr lang="en-US" sz="2185" b="1" kern="0" spc="-66" dirty="0">
                <a:solidFill>
                  <a:srgbClr val="E5E0DF"/>
                </a:solidFill>
                <a:latin typeface="Inter" pitchFamily="34" charset="0"/>
                <a:ea typeface="Inter" pitchFamily="34" charset="-122"/>
                <a:cs typeface="Inter" pitchFamily="34" charset="-120"/>
              </a:rPr>
              <a:t>Feature Extraction</a:t>
            </a:r>
            <a:endParaRPr lang="en-US" sz="2185" dirty="0"/>
          </a:p>
        </p:txBody>
      </p:sp>
      <p:sp>
        <p:nvSpPr>
          <p:cNvPr id="11" name="Text 6"/>
          <p:cNvSpPr/>
          <p:nvPr/>
        </p:nvSpPr>
        <p:spPr>
          <a:xfrm>
            <a:off x="2277428" y="4442460"/>
            <a:ext cx="7862173" cy="666512"/>
          </a:xfrm>
          <a:prstGeom prst="rect">
            <a:avLst/>
          </a:prstGeom>
          <a:noFill/>
        </p:spPr>
        <p:txBody>
          <a:bodyPr wrap="square" rtlCol="0" anchor="t"/>
          <a:lstStyle/>
          <a:p>
            <a:pPr marL="0" indent="0" algn="l">
              <a:lnSpc>
                <a:spcPts val="2625"/>
              </a:lnSpc>
              <a:buNone/>
            </a:pPr>
            <a:r>
              <a:rPr lang="en-US" sz="1750" kern="0" spc="-35" dirty="0">
                <a:solidFill>
                  <a:srgbClr val="E5E0DF"/>
                </a:solidFill>
                <a:latin typeface="Inter" pitchFamily="34" charset="0"/>
                <a:ea typeface="Inter" pitchFamily="34" charset="-122"/>
                <a:cs typeface="Inter" pitchFamily="34" charset="-120"/>
              </a:rPr>
              <a:t>Identifying distinctive characteristics of each digit, such as shape, stroke patterns, and spatial relationships.</a:t>
            </a:r>
            <a:endParaRPr lang="en-US" sz="1750" dirty="0"/>
          </a:p>
        </p:txBody>
      </p:sp>
      <p:pic>
        <p:nvPicPr>
          <p:cNvPr id="12" name="Image 3" descr="preencoded.png"/>
          <p:cNvPicPr>
            <a:picLocks noChangeAspect="1"/>
          </p:cNvPicPr>
          <p:nvPr/>
        </p:nvPicPr>
        <p:blipFill>
          <a:blip r:embed="rId6"/>
          <a:stretch>
            <a:fillRect/>
          </a:stretch>
        </p:blipFill>
        <p:spPr>
          <a:xfrm>
            <a:off x="833199" y="5517356"/>
            <a:ext cx="1110972" cy="1777484"/>
          </a:xfrm>
          <a:prstGeom prst="rect">
            <a:avLst/>
          </a:prstGeom>
        </p:spPr>
      </p:pic>
      <p:sp>
        <p:nvSpPr>
          <p:cNvPr id="13" name="Text 7"/>
          <p:cNvSpPr/>
          <p:nvPr/>
        </p:nvSpPr>
        <p:spPr>
          <a:xfrm>
            <a:off x="2277428" y="5739527"/>
            <a:ext cx="2777490" cy="347186"/>
          </a:xfrm>
          <a:prstGeom prst="rect">
            <a:avLst/>
          </a:prstGeom>
          <a:noFill/>
        </p:spPr>
        <p:txBody>
          <a:bodyPr wrap="none" rtlCol="0" anchor="t"/>
          <a:lstStyle/>
          <a:p>
            <a:pPr marL="0" indent="0" algn="l">
              <a:lnSpc>
                <a:spcPts val="2735"/>
              </a:lnSpc>
              <a:buNone/>
            </a:pPr>
            <a:r>
              <a:rPr lang="en-US" sz="2185" b="1" kern="0" spc="-66" dirty="0">
                <a:solidFill>
                  <a:srgbClr val="E5E0DF"/>
                </a:solidFill>
                <a:latin typeface="Inter" pitchFamily="34" charset="0"/>
                <a:ea typeface="Inter" pitchFamily="34" charset="-122"/>
                <a:cs typeface="Inter" pitchFamily="34" charset="-120"/>
              </a:rPr>
              <a:t>Classification</a:t>
            </a:r>
            <a:endParaRPr lang="en-US" sz="2185" dirty="0"/>
          </a:p>
        </p:txBody>
      </p:sp>
      <p:sp>
        <p:nvSpPr>
          <p:cNvPr id="14" name="Text 8"/>
          <p:cNvSpPr/>
          <p:nvPr/>
        </p:nvSpPr>
        <p:spPr>
          <a:xfrm>
            <a:off x="2277428" y="6219944"/>
            <a:ext cx="7862173" cy="666512"/>
          </a:xfrm>
          <a:prstGeom prst="rect">
            <a:avLst/>
          </a:prstGeom>
          <a:noFill/>
        </p:spPr>
        <p:txBody>
          <a:bodyPr wrap="square" rtlCol="0" anchor="t"/>
          <a:lstStyle/>
          <a:p>
            <a:pPr marL="0" indent="0" algn="l">
              <a:lnSpc>
                <a:spcPts val="2625"/>
              </a:lnSpc>
              <a:buNone/>
            </a:pPr>
            <a:r>
              <a:rPr lang="en-US" sz="1750" kern="0" spc="-35" dirty="0">
                <a:solidFill>
                  <a:srgbClr val="E5E0DF"/>
                </a:solidFill>
                <a:latin typeface="Inter" pitchFamily="34" charset="0"/>
                <a:ea typeface="Inter" pitchFamily="34" charset="-122"/>
                <a:cs typeface="Inter" pitchFamily="34" charset="-120"/>
              </a:rPr>
              <a:t>Applying machine learning models to classify the extracted digits into their corresponding numeric values (0-9).</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p:spPr>
        <p:style>
          <a:lnRef idx="2">
            <a:schemeClr val="accent1"/>
          </a:lnRef>
          <a:fillRef idx="0">
            <a:srgbClr val="FFFFFF"/>
          </a:fillRef>
          <a:effectRef idx="0">
            <a:srgbClr val="FFFFFF"/>
          </a:effectRef>
          <a:fontRef idx="minor">
            <a:schemeClr val="tx1"/>
          </a:fontRef>
        </p:style>
      </p:sp>
      <p:sp>
        <p:nvSpPr>
          <p:cNvPr id="4" name="Text 2"/>
          <p:cNvSpPr/>
          <p:nvPr/>
        </p:nvSpPr>
        <p:spPr>
          <a:xfrm>
            <a:off x="2397681" y="570786"/>
            <a:ext cx="9342834" cy="647105"/>
          </a:xfrm>
          <a:prstGeom prst="rect">
            <a:avLst/>
          </a:prstGeom>
          <a:noFill/>
        </p:spPr>
        <p:txBody>
          <a:bodyPr wrap="none" rtlCol="0" anchor="t"/>
          <a:lstStyle/>
          <a:p>
            <a:pPr marL="0" indent="0">
              <a:lnSpc>
                <a:spcPts val="5095"/>
              </a:lnSpc>
              <a:buNone/>
            </a:pPr>
            <a:r>
              <a:rPr lang="en-US" sz="4075" b="1" kern="0" spc="-122" dirty="0">
                <a:solidFill>
                  <a:srgbClr val="FFFFFF"/>
                </a:solidFill>
                <a:latin typeface="Inter" pitchFamily="34" charset="0"/>
                <a:ea typeface="Inter" pitchFamily="34" charset="-122"/>
                <a:cs typeface="Inter" pitchFamily="34" charset="-120"/>
              </a:rPr>
              <a:t>Dataset Preparation and Preprocessing</a:t>
            </a:r>
            <a:endParaRPr lang="en-US" sz="4075" dirty="0"/>
          </a:p>
        </p:txBody>
      </p:sp>
      <p:pic>
        <p:nvPicPr>
          <p:cNvPr id="5" name="Image 0" descr="preencoded.png"/>
          <p:cNvPicPr>
            <a:picLocks noChangeAspect="1"/>
          </p:cNvPicPr>
          <p:nvPr/>
        </p:nvPicPr>
        <p:blipFill>
          <a:blip r:embed="rId3"/>
          <a:stretch>
            <a:fillRect/>
          </a:stretch>
        </p:blipFill>
        <p:spPr>
          <a:xfrm>
            <a:off x="4045029" y="1631990"/>
            <a:ext cx="1622703" cy="1482804"/>
          </a:xfrm>
          <a:prstGeom prst="rect">
            <a:avLst/>
          </a:prstGeom>
        </p:spPr>
      </p:pic>
      <p:sp>
        <p:nvSpPr>
          <p:cNvPr id="6" name="Text 3"/>
          <p:cNvSpPr/>
          <p:nvPr/>
        </p:nvSpPr>
        <p:spPr>
          <a:xfrm>
            <a:off x="4796790" y="2370534"/>
            <a:ext cx="118943" cy="388263"/>
          </a:xfrm>
          <a:prstGeom prst="rect">
            <a:avLst/>
          </a:prstGeom>
          <a:noFill/>
        </p:spPr>
        <p:txBody>
          <a:bodyPr wrap="none" rtlCol="0" anchor="t"/>
          <a:lstStyle/>
          <a:p>
            <a:pPr marL="0" indent="0" algn="ctr">
              <a:lnSpc>
                <a:spcPts val="3055"/>
              </a:lnSpc>
              <a:buNone/>
            </a:pPr>
            <a:r>
              <a:rPr lang="en-US" sz="2040" b="1" kern="0" spc="-61" dirty="0">
                <a:solidFill>
                  <a:srgbClr val="E5E0DF"/>
                </a:solidFill>
                <a:latin typeface="Inter" pitchFamily="34" charset="0"/>
                <a:ea typeface="Inter" pitchFamily="34" charset="-122"/>
                <a:cs typeface="Inter" pitchFamily="34" charset="-120"/>
              </a:rPr>
              <a:t>1</a:t>
            </a:r>
            <a:endParaRPr lang="en-US" sz="2040" dirty="0"/>
          </a:p>
        </p:txBody>
      </p:sp>
      <p:sp>
        <p:nvSpPr>
          <p:cNvPr id="7" name="Text 4"/>
          <p:cNvSpPr/>
          <p:nvPr/>
        </p:nvSpPr>
        <p:spPr>
          <a:xfrm>
            <a:off x="5874782" y="1994297"/>
            <a:ext cx="2588062" cy="323493"/>
          </a:xfrm>
          <a:prstGeom prst="rect">
            <a:avLst/>
          </a:prstGeom>
          <a:noFill/>
        </p:spPr>
        <p:txBody>
          <a:bodyPr wrap="none" rtlCol="0" anchor="t"/>
          <a:lstStyle/>
          <a:p>
            <a:pPr marL="0" indent="0" algn="l">
              <a:lnSpc>
                <a:spcPts val="2545"/>
              </a:lnSpc>
              <a:buNone/>
            </a:pPr>
            <a:r>
              <a:rPr lang="en-US" sz="2040" b="1" kern="0" spc="-61" dirty="0">
                <a:solidFill>
                  <a:srgbClr val="E5E0DF"/>
                </a:solidFill>
                <a:latin typeface="Inter" pitchFamily="34" charset="0"/>
                <a:ea typeface="Inter" pitchFamily="34" charset="-122"/>
                <a:cs typeface="Inter" pitchFamily="34" charset="-120"/>
              </a:rPr>
              <a:t>Data Collection</a:t>
            </a:r>
            <a:endParaRPr lang="en-US" sz="2040" dirty="0"/>
          </a:p>
        </p:txBody>
      </p:sp>
      <p:sp>
        <p:nvSpPr>
          <p:cNvPr id="8" name="Text 5"/>
          <p:cNvSpPr/>
          <p:nvPr/>
        </p:nvSpPr>
        <p:spPr>
          <a:xfrm>
            <a:off x="5874782" y="2441972"/>
            <a:ext cx="5135166" cy="310515"/>
          </a:xfrm>
          <a:prstGeom prst="rect">
            <a:avLst/>
          </a:prstGeom>
          <a:noFill/>
        </p:spPr>
        <p:txBody>
          <a:bodyPr wrap="none" rtlCol="0" anchor="t"/>
          <a:lstStyle/>
          <a:p>
            <a:pPr marL="0" indent="0" algn="l">
              <a:lnSpc>
                <a:spcPts val="2445"/>
              </a:lnSpc>
              <a:buNone/>
            </a:pPr>
            <a:r>
              <a:rPr lang="en-US" sz="1630" kern="0" spc="-33" dirty="0">
                <a:solidFill>
                  <a:srgbClr val="E5E0DF"/>
                </a:solidFill>
                <a:latin typeface="Inter" pitchFamily="34" charset="0"/>
                <a:ea typeface="Inter" pitchFamily="34" charset="-122"/>
                <a:cs typeface="Inter" pitchFamily="34" charset="-120"/>
              </a:rPr>
              <a:t>Gather handwritten digit samples from various sources</a:t>
            </a:r>
            <a:endParaRPr lang="en-US" sz="1630" dirty="0"/>
          </a:p>
        </p:txBody>
      </p:sp>
      <p:sp>
        <p:nvSpPr>
          <p:cNvPr id="9" name="Shape 6"/>
          <p:cNvSpPr/>
          <p:nvPr/>
        </p:nvSpPr>
        <p:spPr>
          <a:xfrm>
            <a:off x="5719405" y="3117265"/>
            <a:ext cx="6461641" cy="20657"/>
          </a:xfrm>
          <a:prstGeom prst="roundRect">
            <a:avLst>
              <a:gd name="adj" fmla="val 451051"/>
            </a:avLst>
          </a:prstGeom>
          <a:solidFill>
            <a:srgbClr val="2A1999"/>
          </a:solidFill>
        </p:spPr>
      </p:sp>
      <p:pic>
        <p:nvPicPr>
          <p:cNvPr id="10" name="Image 1" descr="preencoded.png"/>
          <p:cNvPicPr>
            <a:picLocks noChangeAspect="1"/>
          </p:cNvPicPr>
          <p:nvPr/>
        </p:nvPicPr>
        <p:blipFill>
          <a:blip r:embed="rId4"/>
          <a:stretch>
            <a:fillRect/>
          </a:stretch>
        </p:blipFill>
        <p:spPr>
          <a:xfrm>
            <a:off x="3233618" y="3166467"/>
            <a:ext cx="3245525" cy="1482804"/>
          </a:xfrm>
          <a:prstGeom prst="rect">
            <a:avLst/>
          </a:prstGeom>
        </p:spPr>
      </p:pic>
      <p:sp>
        <p:nvSpPr>
          <p:cNvPr id="11" name="Text 7"/>
          <p:cNvSpPr/>
          <p:nvPr/>
        </p:nvSpPr>
        <p:spPr>
          <a:xfrm>
            <a:off x="4778693" y="3713678"/>
            <a:ext cx="155258" cy="388263"/>
          </a:xfrm>
          <a:prstGeom prst="rect">
            <a:avLst/>
          </a:prstGeom>
          <a:noFill/>
        </p:spPr>
        <p:txBody>
          <a:bodyPr wrap="none" rtlCol="0" anchor="t"/>
          <a:lstStyle/>
          <a:p>
            <a:pPr marL="0" indent="0" algn="ctr">
              <a:lnSpc>
                <a:spcPts val="3055"/>
              </a:lnSpc>
              <a:buNone/>
            </a:pPr>
            <a:r>
              <a:rPr lang="en-US" sz="2040" b="1" kern="0" spc="-61" dirty="0">
                <a:solidFill>
                  <a:srgbClr val="E5E0DF"/>
                </a:solidFill>
                <a:latin typeface="Inter" pitchFamily="34" charset="0"/>
                <a:ea typeface="Inter" pitchFamily="34" charset="-122"/>
                <a:cs typeface="Inter" pitchFamily="34" charset="-120"/>
              </a:rPr>
              <a:t>2</a:t>
            </a:r>
            <a:endParaRPr lang="en-US" sz="2040" dirty="0"/>
          </a:p>
        </p:txBody>
      </p:sp>
      <p:sp>
        <p:nvSpPr>
          <p:cNvPr id="12" name="Text 8"/>
          <p:cNvSpPr/>
          <p:nvPr/>
        </p:nvSpPr>
        <p:spPr>
          <a:xfrm>
            <a:off x="6686193" y="3528774"/>
            <a:ext cx="2588062" cy="323493"/>
          </a:xfrm>
          <a:prstGeom prst="rect">
            <a:avLst/>
          </a:prstGeom>
          <a:noFill/>
        </p:spPr>
        <p:txBody>
          <a:bodyPr wrap="none" rtlCol="0" anchor="t"/>
          <a:lstStyle/>
          <a:p>
            <a:pPr marL="0" indent="0" algn="l">
              <a:lnSpc>
                <a:spcPts val="2545"/>
              </a:lnSpc>
              <a:buNone/>
            </a:pPr>
            <a:r>
              <a:rPr lang="en-US" sz="2040" b="1" kern="0" spc="-61" dirty="0">
                <a:solidFill>
                  <a:srgbClr val="E5E0DF"/>
                </a:solidFill>
                <a:latin typeface="Inter" pitchFamily="34" charset="0"/>
                <a:ea typeface="Inter" pitchFamily="34" charset="-122"/>
                <a:cs typeface="Inter" pitchFamily="34" charset="-120"/>
              </a:rPr>
              <a:t>Image Preprocessing</a:t>
            </a:r>
            <a:endParaRPr lang="en-US" sz="2040" dirty="0"/>
          </a:p>
        </p:txBody>
      </p:sp>
      <p:sp>
        <p:nvSpPr>
          <p:cNvPr id="13" name="Text 9"/>
          <p:cNvSpPr/>
          <p:nvPr/>
        </p:nvSpPr>
        <p:spPr>
          <a:xfrm>
            <a:off x="6686193" y="3976449"/>
            <a:ext cx="5181838" cy="310515"/>
          </a:xfrm>
          <a:prstGeom prst="rect">
            <a:avLst/>
          </a:prstGeom>
          <a:noFill/>
        </p:spPr>
        <p:txBody>
          <a:bodyPr wrap="none" rtlCol="0" anchor="t"/>
          <a:lstStyle/>
          <a:p>
            <a:pPr marL="0" indent="0" algn="l">
              <a:lnSpc>
                <a:spcPts val="2445"/>
              </a:lnSpc>
              <a:buNone/>
            </a:pPr>
            <a:r>
              <a:rPr lang="en-US" sz="1630" kern="0" spc="-33" dirty="0">
                <a:solidFill>
                  <a:srgbClr val="E5E0DF"/>
                </a:solidFill>
                <a:latin typeface="Inter" pitchFamily="34" charset="0"/>
                <a:ea typeface="Inter" pitchFamily="34" charset="-122"/>
                <a:cs typeface="Inter" pitchFamily="34" charset="-120"/>
              </a:rPr>
              <a:t>Normalize pixel values, resize, and convert to grayscale</a:t>
            </a:r>
            <a:endParaRPr lang="en-US" sz="1630" dirty="0"/>
          </a:p>
        </p:txBody>
      </p:sp>
      <p:sp>
        <p:nvSpPr>
          <p:cNvPr id="14" name="Shape 10"/>
          <p:cNvSpPr/>
          <p:nvPr/>
        </p:nvSpPr>
        <p:spPr>
          <a:xfrm>
            <a:off x="6530816" y="4651742"/>
            <a:ext cx="5650230" cy="20657"/>
          </a:xfrm>
          <a:prstGeom prst="roundRect">
            <a:avLst>
              <a:gd name="adj" fmla="val 451051"/>
            </a:avLst>
          </a:prstGeom>
          <a:solidFill>
            <a:srgbClr val="2A1999"/>
          </a:solidFill>
        </p:spPr>
      </p:sp>
      <p:pic>
        <p:nvPicPr>
          <p:cNvPr id="15" name="Image 2" descr="preencoded.png"/>
          <p:cNvPicPr>
            <a:picLocks noChangeAspect="1"/>
          </p:cNvPicPr>
          <p:nvPr/>
        </p:nvPicPr>
        <p:blipFill>
          <a:blip r:embed="rId5"/>
          <a:stretch>
            <a:fillRect/>
          </a:stretch>
        </p:blipFill>
        <p:spPr>
          <a:xfrm>
            <a:off x="2422208" y="4700945"/>
            <a:ext cx="4868228" cy="1482804"/>
          </a:xfrm>
          <a:prstGeom prst="rect">
            <a:avLst/>
          </a:prstGeom>
        </p:spPr>
      </p:pic>
      <p:sp>
        <p:nvSpPr>
          <p:cNvPr id="16" name="Text 11"/>
          <p:cNvSpPr/>
          <p:nvPr/>
        </p:nvSpPr>
        <p:spPr>
          <a:xfrm>
            <a:off x="4774763" y="5248156"/>
            <a:ext cx="162878" cy="388263"/>
          </a:xfrm>
          <a:prstGeom prst="rect">
            <a:avLst/>
          </a:prstGeom>
          <a:noFill/>
        </p:spPr>
        <p:txBody>
          <a:bodyPr wrap="none" rtlCol="0" anchor="t"/>
          <a:lstStyle/>
          <a:p>
            <a:pPr marL="0" indent="0" algn="ctr">
              <a:lnSpc>
                <a:spcPts val="3055"/>
              </a:lnSpc>
              <a:buNone/>
            </a:pPr>
            <a:r>
              <a:rPr lang="en-US" sz="2040" b="1" kern="0" spc="-61" dirty="0">
                <a:solidFill>
                  <a:srgbClr val="E5E0DF"/>
                </a:solidFill>
                <a:latin typeface="Inter" pitchFamily="34" charset="0"/>
                <a:ea typeface="Inter" pitchFamily="34" charset="-122"/>
                <a:cs typeface="Inter" pitchFamily="34" charset="-120"/>
              </a:rPr>
              <a:t>3</a:t>
            </a:r>
            <a:endParaRPr lang="en-US" sz="2040" dirty="0"/>
          </a:p>
        </p:txBody>
      </p:sp>
      <p:sp>
        <p:nvSpPr>
          <p:cNvPr id="17" name="Text 12"/>
          <p:cNvSpPr/>
          <p:nvPr/>
        </p:nvSpPr>
        <p:spPr>
          <a:xfrm>
            <a:off x="7497485" y="4907994"/>
            <a:ext cx="2588062" cy="323493"/>
          </a:xfrm>
          <a:prstGeom prst="rect">
            <a:avLst/>
          </a:prstGeom>
          <a:noFill/>
        </p:spPr>
        <p:txBody>
          <a:bodyPr wrap="none" rtlCol="0" anchor="t"/>
          <a:lstStyle/>
          <a:p>
            <a:pPr marL="0" indent="0" algn="l">
              <a:lnSpc>
                <a:spcPts val="2545"/>
              </a:lnSpc>
              <a:buNone/>
            </a:pPr>
            <a:r>
              <a:rPr lang="en-US" sz="2040" b="1" kern="0" spc="-61" dirty="0">
                <a:solidFill>
                  <a:srgbClr val="E5E0DF"/>
                </a:solidFill>
                <a:latin typeface="Inter" pitchFamily="34" charset="0"/>
                <a:ea typeface="Inter" pitchFamily="34" charset="-122"/>
                <a:cs typeface="Inter" pitchFamily="34" charset="-120"/>
              </a:rPr>
              <a:t>Augmentation</a:t>
            </a:r>
            <a:endParaRPr lang="en-US" sz="2040" dirty="0"/>
          </a:p>
        </p:txBody>
      </p:sp>
      <p:sp>
        <p:nvSpPr>
          <p:cNvPr id="18" name="Text 13"/>
          <p:cNvSpPr/>
          <p:nvPr/>
        </p:nvSpPr>
        <p:spPr>
          <a:xfrm>
            <a:off x="7497485" y="5355669"/>
            <a:ext cx="4528185" cy="621030"/>
          </a:xfrm>
          <a:prstGeom prst="rect">
            <a:avLst/>
          </a:prstGeom>
          <a:noFill/>
        </p:spPr>
        <p:txBody>
          <a:bodyPr wrap="square" rtlCol="0" anchor="t"/>
          <a:lstStyle/>
          <a:p>
            <a:pPr marL="0" indent="0" algn="l">
              <a:lnSpc>
                <a:spcPts val="2445"/>
              </a:lnSpc>
              <a:buNone/>
            </a:pPr>
            <a:r>
              <a:rPr lang="en-US" sz="1630" kern="0" spc="-33" dirty="0">
                <a:solidFill>
                  <a:srgbClr val="E5E0DF"/>
                </a:solidFill>
                <a:latin typeface="Inter" pitchFamily="34" charset="0"/>
                <a:ea typeface="Inter" pitchFamily="34" charset="-122"/>
                <a:cs typeface="Inter" pitchFamily="34" charset="-120"/>
              </a:rPr>
              <a:t>Apply transformations like rotation, scaling, and shearing to increase dataset size</a:t>
            </a:r>
            <a:endParaRPr lang="en-US" sz="1630" dirty="0"/>
          </a:p>
        </p:txBody>
      </p:sp>
      <p:sp>
        <p:nvSpPr>
          <p:cNvPr id="19" name="Text 14"/>
          <p:cNvSpPr/>
          <p:nvPr/>
        </p:nvSpPr>
        <p:spPr>
          <a:xfrm>
            <a:off x="2397681" y="6416635"/>
            <a:ext cx="9835039" cy="1242060"/>
          </a:xfrm>
          <a:prstGeom prst="rect">
            <a:avLst/>
          </a:prstGeom>
          <a:noFill/>
        </p:spPr>
        <p:txBody>
          <a:bodyPr wrap="square" rtlCol="0" anchor="t"/>
          <a:lstStyle/>
          <a:p>
            <a:pPr marL="0" indent="0">
              <a:lnSpc>
                <a:spcPts val="2445"/>
              </a:lnSpc>
              <a:buNone/>
            </a:pPr>
            <a:r>
              <a:rPr lang="en-US" sz="1630" kern="0" spc="-33" dirty="0">
                <a:solidFill>
                  <a:srgbClr val="E5E0DF"/>
                </a:solidFill>
                <a:latin typeface="Inter" pitchFamily="34" charset="0"/>
                <a:ea typeface="Inter" pitchFamily="34" charset="-122"/>
                <a:cs typeface="Inter" pitchFamily="34" charset="-120"/>
              </a:rPr>
              <a:t>Preparing a high-quality dataset is crucial for successful handwritten digit recognition. This involves carefully collecting a diverse set of handwritten digit samples, performing necessary preprocessing steps like normalization and grayscale conversion, and applying data augmentation techniques to expand the dataset and improve model generalization.</a:t>
            </a:r>
            <a:endParaRPr lang="en-US" sz="163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32458"/>
          </a:xfrm>
          <a:prstGeom prst="rect">
            <a:avLst/>
          </a:prstGeom>
          <a:solidFill>
            <a:srgbClr val="272525"/>
          </a:solidFill>
        </p:spPr>
      </p:sp>
      <p:sp>
        <p:nvSpPr>
          <p:cNvPr id="4" name="Text 2"/>
          <p:cNvSpPr/>
          <p:nvPr/>
        </p:nvSpPr>
        <p:spPr>
          <a:xfrm>
            <a:off x="2266950" y="584478"/>
            <a:ext cx="7350323" cy="664131"/>
          </a:xfrm>
          <a:prstGeom prst="rect">
            <a:avLst/>
          </a:prstGeom>
          <a:noFill/>
        </p:spPr>
        <p:txBody>
          <a:bodyPr wrap="none" rtlCol="0" anchor="t"/>
          <a:lstStyle/>
          <a:p>
            <a:pPr marL="0" indent="0">
              <a:lnSpc>
                <a:spcPts val="5230"/>
              </a:lnSpc>
              <a:buNone/>
            </a:pPr>
            <a:r>
              <a:rPr lang="en-US" sz="4185" b="1" kern="0" spc="-126" dirty="0">
                <a:solidFill>
                  <a:srgbClr val="FFFFFF"/>
                </a:solidFill>
                <a:latin typeface="Inter" pitchFamily="34" charset="0"/>
                <a:ea typeface="Inter" pitchFamily="34" charset="-122"/>
                <a:cs typeface="Inter" pitchFamily="34" charset="-120"/>
              </a:rPr>
              <a:t>Model Training and Evaluation</a:t>
            </a:r>
            <a:endParaRPr lang="en-US" sz="4185" dirty="0"/>
          </a:p>
        </p:txBody>
      </p:sp>
      <p:sp>
        <p:nvSpPr>
          <p:cNvPr id="5" name="Shape 3"/>
          <p:cNvSpPr/>
          <p:nvPr/>
        </p:nvSpPr>
        <p:spPr>
          <a:xfrm>
            <a:off x="2266950" y="1673662"/>
            <a:ext cx="1682710" cy="1203484"/>
          </a:xfrm>
          <a:prstGeom prst="roundRect">
            <a:avLst>
              <a:gd name="adj" fmla="val 7948"/>
            </a:avLst>
          </a:prstGeom>
          <a:solidFill>
            <a:srgbClr val="110080"/>
          </a:solidFill>
          <a:ln w="7620">
            <a:solidFill>
              <a:srgbClr val="2A1999"/>
            </a:solidFill>
            <a:prstDash val="solid"/>
          </a:ln>
        </p:spPr>
      </p:sp>
      <p:sp>
        <p:nvSpPr>
          <p:cNvPr id="6" name="Text 4"/>
          <p:cNvSpPr/>
          <p:nvPr/>
        </p:nvSpPr>
        <p:spPr>
          <a:xfrm>
            <a:off x="2487097" y="2076093"/>
            <a:ext cx="122039" cy="398621"/>
          </a:xfrm>
          <a:prstGeom prst="rect">
            <a:avLst/>
          </a:prstGeom>
          <a:noFill/>
        </p:spPr>
        <p:txBody>
          <a:bodyPr wrap="none" rtlCol="0" anchor="t"/>
          <a:lstStyle/>
          <a:p>
            <a:pPr marL="0" indent="0" algn="ctr">
              <a:lnSpc>
                <a:spcPts val="3140"/>
              </a:lnSpc>
              <a:buNone/>
            </a:pPr>
            <a:r>
              <a:rPr lang="en-US" sz="2090" b="1" kern="0" spc="-63" dirty="0">
                <a:solidFill>
                  <a:srgbClr val="E5E0DF"/>
                </a:solidFill>
                <a:latin typeface="Inter" pitchFamily="34" charset="0"/>
                <a:ea typeface="Inter" pitchFamily="34" charset="-122"/>
                <a:cs typeface="Inter" pitchFamily="34" charset="-120"/>
              </a:rPr>
              <a:t>1</a:t>
            </a:r>
            <a:endParaRPr lang="en-US" sz="2090" dirty="0"/>
          </a:p>
        </p:txBody>
      </p:sp>
      <p:sp>
        <p:nvSpPr>
          <p:cNvPr id="7" name="Text 5"/>
          <p:cNvSpPr/>
          <p:nvPr/>
        </p:nvSpPr>
        <p:spPr>
          <a:xfrm>
            <a:off x="4162187" y="1886188"/>
            <a:ext cx="2656880" cy="332184"/>
          </a:xfrm>
          <a:prstGeom prst="rect">
            <a:avLst/>
          </a:prstGeom>
          <a:noFill/>
        </p:spPr>
        <p:txBody>
          <a:bodyPr wrap="none" rtlCol="0" anchor="t"/>
          <a:lstStyle/>
          <a:p>
            <a:pPr marL="0" indent="0" algn="l">
              <a:lnSpc>
                <a:spcPts val="2615"/>
              </a:lnSpc>
              <a:buNone/>
            </a:pPr>
            <a:r>
              <a:rPr lang="en-US" sz="2090" b="1" kern="0" spc="-63" dirty="0">
                <a:solidFill>
                  <a:srgbClr val="E5E0DF"/>
                </a:solidFill>
                <a:latin typeface="Inter" pitchFamily="34" charset="0"/>
                <a:ea typeface="Inter" pitchFamily="34" charset="-122"/>
                <a:cs typeface="Inter" pitchFamily="34" charset="-120"/>
              </a:rPr>
              <a:t>Dataset Preparation</a:t>
            </a:r>
            <a:endParaRPr lang="en-US" sz="2090" dirty="0"/>
          </a:p>
        </p:txBody>
      </p:sp>
      <p:sp>
        <p:nvSpPr>
          <p:cNvPr id="8" name="Text 6"/>
          <p:cNvSpPr/>
          <p:nvPr/>
        </p:nvSpPr>
        <p:spPr>
          <a:xfrm>
            <a:off x="4162187" y="2345888"/>
            <a:ext cx="5820728" cy="318730"/>
          </a:xfrm>
          <a:prstGeom prst="rect">
            <a:avLst/>
          </a:prstGeom>
          <a:noFill/>
        </p:spPr>
        <p:txBody>
          <a:bodyPr wrap="none" rtlCol="0" anchor="t"/>
          <a:lstStyle/>
          <a:p>
            <a:pPr marL="0" indent="0" algn="l">
              <a:lnSpc>
                <a:spcPts val="2510"/>
              </a:lnSpc>
              <a:buNone/>
            </a:pPr>
            <a:r>
              <a:rPr lang="en-US" sz="1675" kern="0" spc="-33" dirty="0">
                <a:solidFill>
                  <a:srgbClr val="E5E0DF"/>
                </a:solidFill>
                <a:latin typeface="Inter" pitchFamily="34" charset="0"/>
                <a:ea typeface="Inter" pitchFamily="34" charset="-122"/>
                <a:cs typeface="Inter" pitchFamily="34" charset="-120"/>
              </a:rPr>
              <a:t>Clean, normalize and augment the handwritten digit dataset.</a:t>
            </a:r>
            <a:endParaRPr lang="en-US" sz="1675" dirty="0"/>
          </a:p>
        </p:txBody>
      </p:sp>
      <p:sp>
        <p:nvSpPr>
          <p:cNvPr id="9" name="Shape 7"/>
          <p:cNvSpPr/>
          <p:nvPr/>
        </p:nvSpPr>
        <p:spPr>
          <a:xfrm>
            <a:off x="4055864" y="2852886"/>
            <a:ext cx="8201263" cy="21253"/>
          </a:xfrm>
          <a:prstGeom prst="roundRect">
            <a:avLst>
              <a:gd name="adj" fmla="val 450054"/>
            </a:avLst>
          </a:prstGeom>
          <a:solidFill>
            <a:srgbClr val="2A1999"/>
          </a:solidFill>
        </p:spPr>
      </p:sp>
      <p:sp>
        <p:nvSpPr>
          <p:cNvPr id="10" name="Shape 8"/>
          <p:cNvSpPr/>
          <p:nvPr/>
        </p:nvSpPr>
        <p:spPr>
          <a:xfrm>
            <a:off x="2266950" y="2983349"/>
            <a:ext cx="3365421" cy="1522214"/>
          </a:xfrm>
          <a:prstGeom prst="roundRect">
            <a:avLst>
              <a:gd name="adj" fmla="val 6284"/>
            </a:avLst>
          </a:prstGeom>
          <a:solidFill>
            <a:srgbClr val="110080"/>
          </a:solidFill>
          <a:ln w="7620">
            <a:solidFill>
              <a:srgbClr val="2A1999"/>
            </a:solidFill>
            <a:prstDash val="solid"/>
          </a:ln>
        </p:spPr>
      </p:sp>
      <p:sp>
        <p:nvSpPr>
          <p:cNvPr id="11" name="Text 9"/>
          <p:cNvSpPr/>
          <p:nvPr/>
        </p:nvSpPr>
        <p:spPr>
          <a:xfrm>
            <a:off x="2487097" y="3545086"/>
            <a:ext cx="159425" cy="398621"/>
          </a:xfrm>
          <a:prstGeom prst="rect">
            <a:avLst/>
          </a:prstGeom>
          <a:noFill/>
        </p:spPr>
        <p:txBody>
          <a:bodyPr wrap="none" rtlCol="0" anchor="t"/>
          <a:lstStyle/>
          <a:p>
            <a:pPr marL="0" indent="0" algn="ctr">
              <a:lnSpc>
                <a:spcPts val="3140"/>
              </a:lnSpc>
              <a:buNone/>
            </a:pPr>
            <a:r>
              <a:rPr lang="en-US" sz="2090" b="1" kern="0" spc="-63" dirty="0">
                <a:solidFill>
                  <a:srgbClr val="E5E0DF"/>
                </a:solidFill>
                <a:latin typeface="Inter" pitchFamily="34" charset="0"/>
                <a:ea typeface="Inter" pitchFamily="34" charset="-122"/>
                <a:cs typeface="Inter" pitchFamily="34" charset="-120"/>
              </a:rPr>
              <a:t>2</a:t>
            </a:r>
            <a:endParaRPr lang="en-US" sz="2090" dirty="0"/>
          </a:p>
        </p:txBody>
      </p:sp>
      <p:sp>
        <p:nvSpPr>
          <p:cNvPr id="12" name="Text 10"/>
          <p:cNvSpPr/>
          <p:nvPr/>
        </p:nvSpPr>
        <p:spPr>
          <a:xfrm>
            <a:off x="5844897" y="3195876"/>
            <a:ext cx="2656880" cy="332184"/>
          </a:xfrm>
          <a:prstGeom prst="rect">
            <a:avLst/>
          </a:prstGeom>
          <a:noFill/>
        </p:spPr>
        <p:txBody>
          <a:bodyPr wrap="none" rtlCol="0" anchor="t"/>
          <a:lstStyle/>
          <a:p>
            <a:pPr marL="0" indent="0" algn="l">
              <a:lnSpc>
                <a:spcPts val="2615"/>
              </a:lnSpc>
              <a:buNone/>
            </a:pPr>
            <a:r>
              <a:rPr lang="en-US" sz="2090" b="1" kern="0" spc="-63" dirty="0">
                <a:solidFill>
                  <a:srgbClr val="E5E0DF"/>
                </a:solidFill>
                <a:latin typeface="Inter" pitchFamily="34" charset="0"/>
                <a:ea typeface="Inter" pitchFamily="34" charset="-122"/>
                <a:cs typeface="Inter" pitchFamily="34" charset="-120"/>
              </a:rPr>
              <a:t>Model Architecture</a:t>
            </a:r>
            <a:endParaRPr lang="en-US" sz="2090" dirty="0"/>
          </a:p>
        </p:txBody>
      </p:sp>
      <p:sp>
        <p:nvSpPr>
          <p:cNvPr id="13" name="Text 11"/>
          <p:cNvSpPr/>
          <p:nvPr/>
        </p:nvSpPr>
        <p:spPr>
          <a:xfrm>
            <a:off x="5844897" y="3655576"/>
            <a:ext cx="6305907" cy="637461"/>
          </a:xfrm>
          <a:prstGeom prst="rect">
            <a:avLst/>
          </a:prstGeom>
          <a:noFill/>
        </p:spPr>
        <p:txBody>
          <a:bodyPr wrap="square" rtlCol="0" anchor="t"/>
          <a:lstStyle/>
          <a:p>
            <a:pPr marL="0" indent="0" algn="l">
              <a:lnSpc>
                <a:spcPts val="2510"/>
              </a:lnSpc>
              <a:buNone/>
            </a:pPr>
            <a:r>
              <a:rPr lang="en-US" sz="1675" kern="0" spc="-33" dirty="0">
                <a:solidFill>
                  <a:srgbClr val="E5E0DF"/>
                </a:solidFill>
                <a:latin typeface="Inter" pitchFamily="34" charset="0"/>
                <a:ea typeface="Inter" pitchFamily="34" charset="-122"/>
                <a:cs typeface="Inter" pitchFamily="34" charset="-120"/>
              </a:rPr>
              <a:t>Design a robust Convolutional Neural Network (CNN) architecture.</a:t>
            </a:r>
            <a:endParaRPr lang="en-US" sz="1675" dirty="0"/>
          </a:p>
        </p:txBody>
      </p:sp>
      <p:sp>
        <p:nvSpPr>
          <p:cNvPr id="14" name="Shape 12"/>
          <p:cNvSpPr/>
          <p:nvPr/>
        </p:nvSpPr>
        <p:spPr>
          <a:xfrm>
            <a:off x="5738574" y="4481304"/>
            <a:ext cx="6518553" cy="21253"/>
          </a:xfrm>
          <a:prstGeom prst="roundRect">
            <a:avLst>
              <a:gd name="adj" fmla="val 450054"/>
            </a:avLst>
          </a:prstGeom>
          <a:solidFill>
            <a:srgbClr val="2A1999"/>
          </a:solidFill>
        </p:spPr>
      </p:sp>
      <p:sp>
        <p:nvSpPr>
          <p:cNvPr id="15" name="Shape 13"/>
          <p:cNvSpPr/>
          <p:nvPr/>
        </p:nvSpPr>
        <p:spPr>
          <a:xfrm>
            <a:off x="2266950" y="4611767"/>
            <a:ext cx="5048131" cy="1522214"/>
          </a:xfrm>
          <a:prstGeom prst="roundRect">
            <a:avLst>
              <a:gd name="adj" fmla="val 6284"/>
            </a:avLst>
          </a:prstGeom>
          <a:solidFill>
            <a:srgbClr val="110080"/>
          </a:solidFill>
          <a:ln w="7620">
            <a:solidFill>
              <a:srgbClr val="2A1999"/>
            </a:solidFill>
            <a:prstDash val="solid"/>
          </a:ln>
        </p:spPr>
      </p:sp>
      <p:sp>
        <p:nvSpPr>
          <p:cNvPr id="16" name="Text 14"/>
          <p:cNvSpPr/>
          <p:nvPr/>
        </p:nvSpPr>
        <p:spPr>
          <a:xfrm>
            <a:off x="2487097" y="5173504"/>
            <a:ext cx="167283" cy="398621"/>
          </a:xfrm>
          <a:prstGeom prst="rect">
            <a:avLst/>
          </a:prstGeom>
          <a:noFill/>
        </p:spPr>
        <p:txBody>
          <a:bodyPr wrap="none" rtlCol="0" anchor="t"/>
          <a:lstStyle/>
          <a:p>
            <a:pPr marL="0" indent="0" algn="ctr">
              <a:lnSpc>
                <a:spcPts val="3140"/>
              </a:lnSpc>
              <a:buNone/>
            </a:pPr>
            <a:r>
              <a:rPr lang="en-US" sz="2090" b="1" kern="0" spc="-63" dirty="0">
                <a:solidFill>
                  <a:srgbClr val="E5E0DF"/>
                </a:solidFill>
                <a:latin typeface="Inter" pitchFamily="34" charset="0"/>
                <a:ea typeface="Inter" pitchFamily="34" charset="-122"/>
                <a:cs typeface="Inter" pitchFamily="34" charset="-120"/>
              </a:rPr>
              <a:t>3</a:t>
            </a:r>
            <a:endParaRPr lang="en-US" sz="2090" dirty="0"/>
          </a:p>
        </p:txBody>
      </p:sp>
      <p:sp>
        <p:nvSpPr>
          <p:cNvPr id="17" name="Text 15"/>
          <p:cNvSpPr/>
          <p:nvPr/>
        </p:nvSpPr>
        <p:spPr>
          <a:xfrm>
            <a:off x="7527608" y="4824293"/>
            <a:ext cx="2927985" cy="332184"/>
          </a:xfrm>
          <a:prstGeom prst="rect">
            <a:avLst/>
          </a:prstGeom>
          <a:noFill/>
        </p:spPr>
        <p:txBody>
          <a:bodyPr wrap="none" rtlCol="0" anchor="t"/>
          <a:lstStyle/>
          <a:p>
            <a:pPr marL="0" indent="0" algn="l">
              <a:lnSpc>
                <a:spcPts val="2615"/>
              </a:lnSpc>
              <a:buNone/>
            </a:pPr>
            <a:r>
              <a:rPr lang="en-US" sz="2090" b="1" kern="0" spc="-63" dirty="0">
                <a:solidFill>
                  <a:srgbClr val="E5E0DF"/>
                </a:solidFill>
                <a:latin typeface="Inter" pitchFamily="34" charset="0"/>
                <a:ea typeface="Inter" pitchFamily="34" charset="-122"/>
                <a:cs typeface="Inter" pitchFamily="34" charset="-120"/>
              </a:rPr>
              <a:t>Hyperparameter Tuning</a:t>
            </a:r>
            <a:endParaRPr lang="en-US" sz="2090" dirty="0"/>
          </a:p>
        </p:txBody>
      </p:sp>
      <p:sp>
        <p:nvSpPr>
          <p:cNvPr id="18" name="Text 16"/>
          <p:cNvSpPr/>
          <p:nvPr/>
        </p:nvSpPr>
        <p:spPr>
          <a:xfrm>
            <a:off x="7527608" y="5283994"/>
            <a:ext cx="4623197" cy="637461"/>
          </a:xfrm>
          <a:prstGeom prst="rect">
            <a:avLst/>
          </a:prstGeom>
          <a:noFill/>
        </p:spPr>
        <p:txBody>
          <a:bodyPr wrap="square" rtlCol="0" anchor="t"/>
          <a:lstStyle/>
          <a:p>
            <a:pPr marL="0" indent="0" algn="l">
              <a:lnSpc>
                <a:spcPts val="2510"/>
              </a:lnSpc>
              <a:buNone/>
            </a:pPr>
            <a:r>
              <a:rPr lang="en-US" sz="1675" kern="0" spc="-33" dirty="0">
                <a:solidFill>
                  <a:srgbClr val="E5E0DF"/>
                </a:solidFill>
                <a:latin typeface="Inter" pitchFamily="34" charset="0"/>
                <a:ea typeface="Inter" pitchFamily="34" charset="-122"/>
                <a:cs typeface="Inter" pitchFamily="34" charset="-120"/>
              </a:rPr>
              <a:t>Optimize model hyperparameters through rigorous experimentation.</a:t>
            </a:r>
            <a:endParaRPr lang="en-US" sz="1675" dirty="0"/>
          </a:p>
        </p:txBody>
      </p:sp>
      <p:sp>
        <p:nvSpPr>
          <p:cNvPr id="19" name="Text 17"/>
          <p:cNvSpPr/>
          <p:nvPr/>
        </p:nvSpPr>
        <p:spPr>
          <a:xfrm>
            <a:off x="2266950" y="6373058"/>
            <a:ext cx="10096381" cy="1274921"/>
          </a:xfrm>
          <a:prstGeom prst="rect">
            <a:avLst/>
          </a:prstGeom>
          <a:noFill/>
        </p:spPr>
        <p:txBody>
          <a:bodyPr wrap="square" rtlCol="0" anchor="t"/>
          <a:lstStyle/>
          <a:p>
            <a:pPr marL="0" indent="0">
              <a:lnSpc>
                <a:spcPts val="2510"/>
              </a:lnSpc>
              <a:buNone/>
            </a:pPr>
            <a:r>
              <a:rPr lang="en-US" sz="1675" kern="0" spc="-33" dirty="0">
                <a:solidFill>
                  <a:srgbClr val="E5E0DF"/>
                </a:solidFill>
                <a:latin typeface="Inter" pitchFamily="34" charset="0"/>
                <a:ea typeface="Inter" pitchFamily="34" charset="-122"/>
                <a:cs typeface="Inter" pitchFamily="34" charset="-120"/>
              </a:rPr>
              <a:t>With the preprocessed dataset in hand, we train our custom CNN model from scratch. This involves carefully designing the network architecture, selecting appropriate hyperparameters, and leveraging techniques like data augmentation to improve generalization. We then thoroughly evaluate the trained model's performance on held-out test data to assess its effectiveness at recognizing handwritten digits.</a:t>
            </a:r>
            <a:endParaRPr lang="en-US" sz="1675"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txBody>
          <a:bodyPr/>
          <a:lstStyle/>
          <a:p>
            <a:endParaRPr lang="en-IN" dirty="0"/>
          </a:p>
        </p:txBody>
      </p:sp>
      <p:sp>
        <p:nvSpPr>
          <p:cNvPr id="4" name="Text 2"/>
          <p:cNvSpPr/>
          <p:nvPr/>
        </p:nvSpPr>
        <p:spPr>
          <a:xfrm>
            <a:off x="928742" y="385715"/>
            <a:ext cx="2566280" cy="837023"/>
          </a:xfrm>
          <a:prstGeom prst="rect">
            <a:avLst/>
          </a:prstGeom>
          <a:noFill/>
        </p:spPr>
        <p:txBody>
          <a:bodyPr wrap="square" rtlCol="0" anchor="t"/>
          <a:lstStyle/>
          <a:p>
            <a:pPr marL="0" indent="0">
              <a:lnSpc>
                <a:spcPts val="5470"/>
              </a:lnSpc>
              <a:buNone/>
            </a:pPr>
            <a:r>
              <a:rPr lang="en-US" sz="4375" b="1" kern="0" spc="-131" dirty="0">
                <a:solidFill>
                  <a:srgbClr val="FFFFFF"/>
                </a:solidFill>
                <a:latin typeface="Inter" pitchFamily="34" charset="0"/>
                <a:ea typeface="Inter" pitchFamily="34" charset="-122"/>
                <a:sym typeface="+mn-ea"/>
              </a:rPr>
              <a:t>Reference</a:t>
            </a:r>
            <a:endParaRPr lang="en-US" sz="4375" dirty="0"/>
          </a:p>
        </p:txBody>
      </p:sp>
      <p:sp>
        <p:nvSpPr>
          <p:cNvPr id="14" name="Text 2">
            <a:extLst>
              <a:ext uri="{FF2B5EF4-FFF2-40B4-BE49-F238E27FC236}">
                <a16:creationId xmlns:a16="http://schemas.microsoft.com/office/drawing/2014/main" id="{EDE41629-3F1B-D7BD-A89B-2D6B5BDA5CCA}"/>
              </a:ext>
            </a:extLst>
          </p:cNvPr>
          <p:cNvSpPr/>
          <p:nvPr/>
        </p:nvSpPr>
        <p:spPr>
          <a:xfrm>
            <a:off x="2276454" y="2678654"/>
            <a:ext cx="2566280" cy="518160"/>
          </a:xfrm>
          <a:prstGeom prst="rect">
            <a:avLst/>
          </a:prstGeom>
          <a:noFill/>
        </p:spPr>
        <p:txBody>
          <a:bodyPr wrap="square" rtlCol="0" anchor="t"/>
          <a:lstStyle/>
          <a:p>
            <a:pPr marL="0" indent="0">
              <a:lnSpc>
                <a:spcPts val="5470"/>
              </a:lnSpc>
              <a:buNone/>
            </a:pPr>
            <a:endParaRPr lang="en-US" sz="4375" dirty="0"/>
          </a:p>
        </p:txBody>
      </p:sp>
      <p:sp>
        <p:nvSpPr>
          <p:cNvPr id="16" name="TextBox 15">
            <a:extLst>
              <a:ext uri="{FF2B5EF4-FFF2-40B4-BE49-F238E27FC236}">
                <a16:creationId xmlns:a16="http://schemas.microsoft.com/office/drawing/2014/main" id="{4DDD5B5D-C88D-1D20-EE1A-C1DCA0D51D83}"/>
              </a:ext>
            </a:extLst>
          </p:cNvPr>
          <p:cNvSpPr txBox="1"/>
          <p:nvPr/>
        </p:nvSpPr>
        <p:spPr>
          <a:xfrm>
            <a:off x="1217405" y="1847657"/>
            <a:ext cx="10131912" cy="1365117"/>
          </a:xfrm>
          <a:prstGeom prst="rect">
            <a:avLst/>
          </a:prstGeom>
          <a:noFill/>
        </p:spPr>
        <p:txBody>
          <a:bodyPr wrap="square" rtlCol="0">
            <a:spAutoFit/>
          </a:bodyPr>
          <a:lstStyle/>
          <a:p>
            <a:pPr marL="285750" indent="-285750" algn="just">
              <a:lnSpc>
                <a:spcPct val="250000"/>
              </a:lnSpc>
              <a:buFont typeface="Wingdings" panose="05000000000000000000" pitchFamily="2" charset="2"/>
              <a:buChar char="Ø"/>
            </a:pPr>
            <a:r>
              <a:rPr lang="en-IN" dirty="0">
                <a:solidFill>
                  <a:schemeClr val="bg1"/>
                </a:solidFill>
              </a:rPr>
              <a:t>g</a:t>
            </a:r>
            <a:r>
              <a:rPr lang="en-US" dirty="0">
                <a:solidFill>
                  <a:schemeClr val="bg1"/>
                </a:solidFill>
              </a:rPr>
              <a:t>LeCun, Y., </a:t>
            </a:r>
            <a:r>
              <a:rPr lang="en-US" dirty="0" err="1">
                <a:solidFill>
                  <a:schemeClr val="bg1"/>
                </a:solidFill>
              </a:rPr>
              <a:t>Bottou</a:t>
            </a:r>
            <a:r>
              <a:rPr lang="en-US" dirty="0">
                <a:solidFill>
                  <a:schemeClr val="bg1"/>
                </a:solidFill>
              </a:rPr>
              <a:t>, L., Bengio, Y., &amp; Haffner, P. (1998). "Gradient-based learning applied to document recognition." Proceedings of the IEEE, 86(11), 2278-2324.</a:t>
            </a:r>
            <a:endParaRPr lang="en-IN" dirty="0">
              <a:solidFill>
                <a:schemeClr val="bg1"/>
              </a:solidFill>
            </a:endParaRPr>
          </a:p>
        </p:txBody>
      </p:sp>
      <p:sp>
        <p:nvSpPr>
          <p:cNvPr id="19" name="TextBox 18">
            <a:extLst>
              <a:ext uri="{FF2B5EF4-FFF2-40B4-BE49-F238E27FC236}">
                <a16:creationId xmlns:a16="http://schemas.microsoft.com/office/drawing/2014/main" id="{7D64F298-2C6D-CCB4-00E4-B40774CE2CBF}"/>
              </a:ext>
            </a:extLst>
          </p:cNvPr>
          <p:cNvSpPr txBox="1"/>
          <p:nvPr/>
        </p:nvSpPr>
        <p:spPr>
          <a:xfrm>
            <a:off x="1217405" y="2845460"/>
            <a:ext cx="10131912" cy="672620"/>
          </a:xfrm>
          <a:prstGeom prst="rect">
            <a:avLst/>
          </a:prstGeom>
          <a:noFill/>
        </p:spPr>
        <p:txBody>
          <a:bodyPr wrap="square" rtlCol="0">
            <a:spAutoFit/>
          </a:bodyPr>
          <a:lstStyle/>
          <a:p>
            <a:pPr marL="285750" indent="-285750" algn="just">
              <a:lnSpc>
                <a:spcPct val="250000"/>
              </a:lnSpc>
              <a:buFont typeface="Wingdings" panose="05000000000000000000" pitchFamily="2" charset="2"/>
              <a:buChar char="Ø"/>
            </a:pPr>
            <a:r>
              <a:rPr lang="en-US" dirty="0" err="1">
                <a:solidFill>
                  <a:schemeClr val="bg1"/>
                </a:solidFill>
              </a:rPr>
              <a:t>Lecun</a:t>
            </a:r>
            <a:r>
              <a:rPr lang="en-US" dirty="0">
                <a:solidFill>
                  <a:schemeClr val="bg1"/>
                </a:solidFill>
              </a:rPr>
              <a:t>, Y., Bengio, Y., &amp; Hinton, G. (2015). "Deep learning." Nature, 521(7553), 436-444..</a:t>
            </a:r>
            <a:endParaRPr lang="en-IN" dirty="0">
              <a:solidFill>
                <a:schemeClr val="bg1"/>
              </a:solidFill>
            </a:endParaRPr>
          </a:p>
        </p:txBody>
      </p:sp>
      <p:sp>
        <p:nvSpPr>
          <p:cNvPr id="20" name="TextBox 19">
            <a:extLst>
              <a:ext uri="{FF2B5EF4-FFF2-40B4-BE49-F238E27FC236}">
                <a16:creationId xmlns:a16="http://schemas.microsoft.com/office/drawing/2014/main" id="{7051A761-9424-BBE1-FA3A-AB5A11556280}"/>
              </a:ext>
            </a:extLst>
          </p:cNvPr>
          <p:cNvSpPr txBox="1"/>
          <p:nvPr/>
        </p:nvSpPr>
        <p:spPr>
          <a:xfrm>
            <a:off x="1217405" y="3454579"/>
            <a:ext cx="10131912" cy="1365117"/>
          </a:xfrm>
          <a:prstGeom prst="rect">
            <a:avLst/>
          </a:prstGeom>
          <a:noFill/>
        </p:spPr>
        <p:txBody>
          <a:bodyPr wrap="square" rtlCol="0">
            <a:spAutoFit/>
          </a:bodyPr>
          <a:lstStyle/>
          <a:p>
            <a:pPr marL="285750" indent="-285750" algn="just">
              <a:lnSpc>
                <a:spcPct val="250000"/>
              </a:lnSpc>
              <a:buFont typeface="Wingdings" panose="05000000000000000000" pitchFamily="2" charset="2"/>
              <a:buChar char="Ø"/>
            </a:pPr>
            <a:r>
              <a:rPr lang="en-IN" dirty="0" err="1">
                <a:solidFill>
                  <a:schemeClr val="bg1"/>
                </a:solidFill>
              </a:rPr>
              <a:t>Cireşan</a:t>
            </a:r>
            <a:r>
              <a:rPr lang="en-IN" dirty="0">
                <a:solidFill>
                  <a:schemeClr val="bg1"/>
                </a:solidFill>
              </a:rPr>
              <a:t>, D. C., Meier, U., Gambardella, L. M., &amp; </a:t>
            </a:r>
            <a:r>
              <a:rPr lang="en-IN" dirty="0" err="1">
                <a:solidFill>
                  <a:schemeClr val="bg1"/>
                </a:solidFill>
              </a:rPr>
              <a:t>Schmidhuber</a:t>
            </a:r>
            <a:r>
              <a:rPr lang="en-IN" dirty="0">
                <a:solidFill>
                  <a:schemeClr val="bg1"/>
                </a:solidFill>
              </a:rPr>
              <a:t>, J. (2010). "Deep, big, simple neural nets for handwritten digit recognition." Neural Computation, 22(12), 3207-3220</a:t>
            </a:r>
          </a:p>
        </p:txBody>
      </p:sp>
      <p:sp>
        <p:nvSpPr>
          <p:cNvPr id="21" name="TextBox 20">
            <a:extLst>
              <a:ext uri="{FF2B5EF4-FFF2-40B4-BE49-F238E27FC236}">
                <a16:creationId xmlns:a16="http://schemas.microsoft.com/office/drawing/2014/main" id="{3BDADB8D-E5AF-94C6-37B1-D6D10E12E10A}"/>
              </a:ext>
            </a:extLst>
          </p:cNvPr>
          <p:cNvSpPr txBox="1"/>
          <p:nvPr/>
        </p:nvSpPr>
        <p:spPr>
          <a:xfrm>
            <a:off x="1217405" y="4384449"/>
            <a:ext cx="10131912" cy="672620"/>
          </a:xfrm>
          <a:prstGeom prst="rect">
            <a:avLst/>
          </a:prstGeom>
          <a:noFill/>
        </p:spPr>
        <p:txBody>
          <a:bodyPr wrap="square" rtlCol="0">
            <a:spAutoFit/>
          </a:bodyPr>
          <a:lstStyle/>
          <a:p>
            <a:pPr marL="285750" indent="-285750" algn="just">
              <a:lnSpc>
                <a:spcPct val="250000"/>
              </a:lnSpc>
              <a:buFont typeface="Wingdings" panose="05000000000000000000" pitchFamily="2" charset="2"/>
              <a:buChar char="Ø"/>
            </a:pPr>
            <a:r>
              <a:rPr lang="en-US" dirty="0">
                <a:solidFill>
                  <a:schemeClr val="bg1"/>
                </a:solidFill>
              </a:rPr>
              <a:t>Goodfellow, I., Bengio, Y., &amp; Courville, A. (2016). "Deep Learning." MIT Press</a:t>
            </a:r>
            <a:r>
              <a:rPr lang="en-US" b="1" dirty="0">
                <a:solidFill>
                  <a:schemeClr val="bg1"/>
                </a:solidFill>
              </a:rPr>
              <a:t>..</a:t>
            </a:r>
            <a:endParaRPr lang="en-IN" b="1" dirty="0">
              <a:solidFill>
                <a:schemeClr val="bg1"/>
              </a:solidFill>
            </a:endParaRPr>
          </a:p>
        </p:txBody>
      </p:sp>
    </p:spTree>
    <p:extLst>
      <p:ext uri="{BB962C8B-B14F-4D97-AF65-F5344CB8AC3E}">
        <p14:creationId xmlns:p14="http://schemas.microsoft.com/office/powerpoint/2010/main" val="547020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sp>
        <p:nvSpPr>
          <p:cNvPr id="4" name="Text 2"/>
          <p:cNvSpPr/>
          <p:nvPr/>
        </p:nvSpPr>
        <p:spPr>
          <a:xfrm>
            <a:off x="2037993" y="690563"/>
            <a:ext cx="10554414" cy="1388745"/>
          </a:xfrm>
          <a:prstGeom prst="rect">
            <a:avLst/>
          </a:prstGeom>
          <a:noFill/>
        </p:spPr>
        <p:txBody>
          <a:bodyPr wrap="square" rtlCol="0" anchor="t"/>
          <a:lstStyle/>
          <a:p>
            <a:pPr marL="0" indent="0">
              <a:lnSpc>
                <a:spcPts val="5470"/>
              </a:lnSpc>
              <a:buNone/>
            </a:pPr>
            <a:r>
              <a:rPr lang="en-US" sz="4375" b="1" kern="0" spc="-131" dirty="0">
                <a:solidFill>
                  <a:srgbClr val="FFFFFF"/>
                </a:solidFill>
                <a:latin typeface="Inter" pitchFamily="34" charset="0"/>
                <a:ea typeface="Inter" pitchFamily="34" charset="-122"/>
                <a:cs typeface="Inter" pitchFamily="34" charset="-120"/>
              </a:rPr>
              <a:t>Real-World Applications and Future Directions</a:t>
            </a:r>
            <a:endParaRPr lang="en-US" sz="4375" dirty="0"/>
          </a:p>
        </p:txBody>
      </p:sp>
      <p:sp>
        <p:nvSpPr>
          <p:cNvPr id="5" name="Shape 3"/>
          <p:cNvSpPr/>
          <p:nvPr/>
        </p:nvSpPr>
        <p:spPr>
          <a:xfrm>
            <a:off x="2037993" y="2773561"/>
            <a:ext cx="388739" cy="388739"/>
          </a:xfrm>
          <a:prstGeom prst="roundRect">
            <a:avLst>
              <a:gd name="adj" fmla="val 25722"/>
            </a:avLst>
          </a:prstGeom>
          <a:solidFill>
            <a:srgbClr val="110080"/>
          </a:solidFill>
          <a:ln w="7620">
            <a:solidFill>
              <a:srgbClr val="2A1999"/>
            </a:solidFill>
            <a:prstDash val="solid"/>
          </a:ln>
        </p:spPr>
      </p:sp>
      <p:sp>
        <p:nvSpPr>
          <p:cNvPr id="6" name="Text 4"/>
          <p:cNvSpPr/>
          <p:nvPr/>
        </p:nvSpPr>
        <p:spPr>
          <a:xfrm>
            <a:off x="2648903" y="2773561"/>
            <a:ext cx="2817257"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Financial Applications</a:t>
            </a:r>
            <a:endParaRPr lang="en-US" sz="2185" dirty="0"/>
          </a:p>
        </p:txBody>
      </p:sp>
      <p:sp>
        <p:nvSpPr>
          <p:cNvPr id="7" name="Text 5"/>
          <p:cNvSpPr/>
          <p:nvPr/>
        </p:nvSpPr>
        <p:spPr>
          <a:xfrm>
            <a:off x="2648903" y="3253978"/>
            <a:ext cx="4555212" cy="1666280"/>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Handwritten digit recognition is crucial for processing checks, invoices, and other financial documents to automate data entry and improve efficiency in banking and accounting.</a:t>
            </a:r>
            <a:endParaRPr lang="en-US" sz="1750" dirty="0"/>
          </a:p>
        </p:txBody>
      </p:sp>
      <p:sp>
        <p:nvSpPr>
          <p:cNvPr id="8" name="Shape 6"/>
          <p:cNvSpPr/>
          <p:nvPr/>
        </p:nvSpPr>
        <p:spPr>
          <a:xfrm>
            <a:off x="7426285" y="2773561"/>
            <a:ext cx="388739" cy="388739"/>
          </a:xfrm>
          <a:prstGeom prst="roundRect">
            <a:avLst>
              <a:gd name="adj" fmla="val 25722"/>
            </a:avLst>
          </a:prstGeom>
          <a:solidFill>
            <a:srgbClr val="110080"/>
          </a:solidFill>
          <a:ln w="7620">
            <a:solidFill>
              <a:srgbClr val="2A1999"/>
            </a:solidFill>
            <a:prstDash val="solid"/>
          </a:ln>
        </p:spPr>
      </p:sp>
      <p:sp>
        <p:nvSpPr>
          <p:cNvPr id="9" name="Text 7"/>
          <p:cNvSpPr/>
          <p:nvPr/>
        </p:nvSpPr>
        <p:spPr>
          <a:xfrm>
            <a:off x="8037195" y="2773561"/>
            <a:ext cx="2777490"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Assistive Technology</a:t>
            </a:r>
            <a:endParaRPr lang="en-US" sz="2185" dirty="0"/>
          </a:p>
        </p:txBody>
      </p:sp>
      <p:sp>
        <p:nvSpPr>
          <p:cNvPr id="10" name="Text 8"/>
          <p:cNvSpPr/>
          <p:nvPr/>
        </p:nvSpPr>
        <p:spPr>
          <a:xfrm>
            <a:off x="8037195" y="3253978"/>
            <a:ext cx="4555212" cy="1333024"/>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Digit recognition can enable assistive devices to interpret handwritten input from users with physical disabilities, improving accessibility and independence.</a:t>
            </a:r>
            <a:endParaRPr lang="en-US" sz="1750" dirty="0"/>
          </a:p>
        </p:txBody>
      </p:sp>
      <p:sp>
        <p:nvSpPr>
          <p:cNvPr id="11" name="Shape 9"/>
          <p:cNvSpPr/>
          <p:nvPr/>
        </p:nvSpPr>
        <p:spPr>
          <a:xfrm>
            <a:off x="2037993" y="5392341"/>
            <a:ext cx="388739" cy="388739"/>
          </a:xfrm>
          <a:prstGeom prst="roundRect">
            <a:avLst>
              <a:gd name="adj" fmla="val 25722"/>
            </a:avLst>
          </a:prstGeom>
          <a:solidFill>
            <a:srgbClr val="110080"/>
          </a:solidFill>
          <a:ln w="7620">
            <a:solidFill>
              <a:srgbClr val="2A1999"/>
            </a:solidFill>
            <a:prstDash val="solid"/>
          </a:ln>
        </p:spPr>
      </p:sp>
      <p:sp>
        <p:nvSpPr>
          <p:cNvPr id="12" name="Text 10"/>
          <p:cNvSpPr/>
          <p:nvPr/>
        </p:nvSpPr>
        <p:spPr>
          <a:xfrm>
            <a:off x="2648903" y="5392341"/>
            <a:ext cx="2855595"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Document Digitization</a:t>
            </a:r>
            <a:endParaRPr lang="en-US" sz="2185" dirty="0"/>
          </a:p>
        </p:txBody>
      </p:sp>
      <p:sp>
        <p:nvSpPr>
          <p:cNvPr id="13" name="Text 11"/>
          <p:cNvSpPr/>
          <p:nvPr/>
        </p:nvSpPr>
        <p:spPr>
          <a:xfrm>
            <a:off x="2648903" y="5872758"/>
            <a:ext cx="4555212" cy="1333024"/>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Accurate handwritten digit recognition is key for converting historical documents and forms into digital formats, preserving valuable information.</a:t>
            </a:r>
            <a:endParaRPr lang="en-US" sz="1750" dirty="0"/>
          </a:p>
        </p:txBody>
      </p:sp>
      <p:sp>
        <p:nvSpPr>
          <p:cNvPr id="14" name="Shape 12"/>
          <p:cNvSpPr/>
          <p:nvPr/>
        </p:nvSpPr>
        <p:spPr>
          <a:xfrm>
            <a:off x="7426285" y="5392341"/>
            <a:ext cx="388739" cy="388739"/>
          </a:xfrm>
          <a:prstGeom prst="roundRect">
            <a:avLst>
              <a:gd name="adj" fmla="val 25722"/>
            </a:avLst>
          </a:prstGeom>
          <a:solidFill>
            <a:srgbClr val="110080"/>
          </a:solidFill>
          <a:ln w="7620">
            <a:solidFill>
              <a:srgbClr val="2A1999"/>
            </a:solidFill>
            <a:prstDash val="solid"/>
          </a:ln>
        </p:spPr>
      </p:sp>
      <p:sp>
        <p:nvSpPr>
          <p:cNvPr id="15" name="Text 13"/>
          <p:cNvSpPr/>
          <p:nvPr/>
        </p:nvSpPr>
        <p:spPr>
          <a:xfrm>
            <a:off x="8037195" y="5392341"/>
            <a:ext cx="2836307"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Future Advancements</a:t>
            </a:r>
            <a:endParaRPr lang="en-US" sz="2185" dirty="0"/>
          </a:p>
        </p:txBody>
      </p:sp>
      <p:sp>
        <p:nvSpPr>
          <p:cNvPr id="16" name="Text 14"/>
          <p:cNvSpPr/>
          <p:nvPr/>
        </p:nvSpPr>
        <p:spPr>
          <a:xfrm>
            <a:off x="8037195" y="5872758"/>
            <a:ext cx="4555212" cy="1666280"/>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As deep learning techniques continue to advance, researchers are exploring ways to improve generalization, robustness, and real-time performance of handwritten digit recognition models.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txBody>
          <a:bodyPr/>
          <a:lstStyle/>
          <a:p>
            <a:endParaRPr lang="en-IN" dirty="0"/>
          </a:p>
        </p:txBody>
      </p:sp>
      <p:sp>
        <p:nvSpPr>
          <p:cNvPr id="4" name="Text 2"/>
          <p:cNvSpPr/>
          <p:nvPr/>
        </p:nvSpPr>
        <p:spPr>
          <a:xfrm>
            <a:off x="2037993" y="690563"/>
            <a:ext cx="10554414" cy="1388745"/>
          </a:xfrm>
          <a:prstGeom prst="rect">
            <a:avLst/>
          </a:prstGeom>
          <a:noFill/>
        </p:spPr>
        <p:txBody>
          <a:bodyPr wrap="square" rtlCol="0" anchor="t"/>
          <a:lstStyle/>
          <a:p>
            <a:pPr marL="0" indent="0">
              <a:lnSpc>
                <a:spcPts val="5470"/>
              </a:lnSpc>
              <a:buNone/>
            </a:pPr>
            <a:r>
              <a:rPr lang="en-US" sz="4375" b="1" kern="0" spc="-131" dirty="0">
                <a:solidFill>
                  <a:srgbClr val="FFFFFF"/>
                </a:solidFill>
                <a:latin typeface="Inter" pitchFamily="34" charset="0"/>
                <a:ea typeface="Inter" pitchFamily="34" charset="-122"/>
                <a:cs typeface="Inter" pitchFamily="34" charset="-120"/>
                <a:sym typeface="+mn-ea"/>
              </a:rPr>
              <a:t>Future Advancements and Applications</a:t>
            </a:r>
            <a:endParaRPr lang="en-US" sz="4375" dirty="0"/>
          </a:p>
        </p:txBody>
      </p:sp>
      <p:sp>
        <p:nvSpPr>
          <p:cNvPr id="5" name="Shape 3"/>
          <p:cNvSpPr/>
          <p:nvPr/>
        </p:nvSpPr>
        <p:spPr>
          <a:xfrm>
            <a:off x="2037993" y="2773561"/>
            <a:ext cx="388739" cy="388739"/>
          </a:xfrm>
          <a:prstGeom prst="roundRect">
            <a:avLst>
              <a:gd name="adj" fmla="val 25722"/>
            </a:avLst>
          </a:prstGeom>
          <a:solidFill>
            <a:srgbClr val="110080"/>
          </a:solidFill>
          <a:ln w="7620">
            <a:solidFill>
              <a:srgbClr val="2A1999"/>
            </a:solidFill>
            <a:prstDash val="solid"/>
          </a:ln>
        </p:spPr>
      </p:sp>
      <p:sp>
        <p:nvSpPr>
          <p:cNvPr id="7" name="Text 5"/>
          <p:cNvSpPr/>
          <p:nvPr/>
        </p:nvSpPr>
        <p:spPr>
          <a:xfrm>
            <a:off x="2648903" y="3253978"/>
            <a:ext cx="4555212" cy="1666280"/>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sym typeface="+mn-ea"/>
              </a:rPr>
              <a:t>Ongoing research in deep learning and neural networks will lead to more accurate and versatile handwritten digit recognition systems.</a:t>
            </a:r>
            <a:endParaRPr lang="en-US" sz="1750" dirty="0"/>
          </a:p>
        </p:txBody>
      </p:sp>
      <p:sp>
        <p:nvSpPr>
          <p:cNvPr id="8" name="Shape 6"/>
          <p:cNvSpPr/>
          <p:nvPr/>
        </p:nvSpPr>
        <p:spPr>
          <a:xfrm>
            <a:off x="7426285" y="2687497"/>
            <a:ext cx="388739" cy="388739"/>
          </a:xfrm>
          <a:prstGeom prst="roundRect">
            <a:avLst>
              <a:gd name="adj" fmla="val 25722"/>
            </a:avLst>
          </a:prstGeom>
          <a:solidFill>
            <a:srgbClr val="110080"/>
          </a:solidFill>
          <a:ln w="7620">
            <a:solidFill>
              <a:srgbClr val="2A1999"/>
            </a:solidFill>
            <a:prstDash val="solid"/>
          </a:ln>
        </p:spPr>
      </p:sp>
      <p:sp>
        <p:nvSpPr>
          <p:cNvPr id="9" name="Text 7"/>
          <p:cNvSpPr/>
          <p:nvPr/>
        </p:nvSpPr>
        <p:spPr>
          <a:xfrm>
            <a:off x="8027670" y="2634973"/>
            <a:ext cx="2777490" cy="347186"/>
          </a:xfrm>
          <a:prstGeom prst="rect">
            <a:avLst/>
          </a:prstGeom>
          <a:noFill/>
        </p:spPr>
        <p:txBody>
          <a:bodyPr wrap="none" rtlCol="0" anchor="t"/>
          <a:lstStyle/>
          <a:p>
            <a:pPr marL="0" indent="0" algn="l">
              <a:lnSpc>
                <a:spcPts val="2735"/>
              </a:lnSpc>
              <a:buNone/>
            </a:pPr>
            <a:r>
              <a:rPr lang="en-US" sz="2185" b="1" kern="0" spc="-66" dirty="0">
                <a:solidFill>
                  <a:srgbClr val="E5E0DF"/>
                </a:solidFill>
                <a:latin typeface="Inter" pitchFamily="34" charset="0"/>
                <a:ea typeface="Inter" pitchFamily="34" charset="-122"/>
                <a:cs typeface="Inter" pitchFamily="34" charset="-120"/>
                <a:sym typeface="+mn-ea"/>
              </a:rPr>
              <a:t>Integrating with IoT</a:t>
            </a:r>
            <a:endParaRPr lang="en-US" sz="2185" dirty="0"/>
          </a:p>
        </p:txBody>
      </p:sp>
      <p:sp>
        <p:nvSpPr>
          <p:cNvPr id="10" name="Text 8"/>
          <p:cNvSpPr/>
          <p:nvPr/>
        </p:nvSpPr>
        <p:spPr>
          <a:xfrm>
            <a:off x="8027670" y="3076236"/>
            <a:ext cx="4555212" cy="1333024"/>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sym typeface="+mn-ea"/>
              </a:rPr>
              <a:t>Combining handwritten digit recognition with the Internet of Things (IoT) can enable real-time data processing and decision-making in various industries.</a:t>
            </a:r>
            <a:endParaRPr lang="en-US" sz="1750" dirty="0"/>
          </a:p>
        </p:txBody>
      </p:sp>
      <p:sp>
        <p:nvSpPr>
          <p:cNvPr id="11" name="Shape 9"/>
          <p:cNvSpPr/>
          <p:nvPr/>
        </p:nvSpPr>
        <p:spPr>
          <a:xfrm>
            <a:off x="2232362" y="5161717"/>
            <a:ext cx="388739" cy="388739"/>
          </a:xfrm>
          <a:prstGeom prst="roundRect">
            <a:avLst>
              <a:gd name="adj" fmla="val 25722"/>
            </a:avLst>
          </a:prstGeom>
          <a:solidFill>
            <a:srgbClr val="110080"/>
          </a:solidFill>
          <a:ln w="7620">
            <a:solidFill>
              <a:srgbClr val="2A1999"/>
            </a:solidFill>
            <a:prstDash val="solid"/>
          </a:ln>
        </p:spPr>
        <p:txBody>
          <a:bodyPr/>
          <a:lstStyle/>
          <a:p>
            <a:endParaRPr lang="en-IN" dirty="0"/>
          </a:p>
        </p:txBody>
      </p:sp>
      <p:sp>
        <p:nvSpPr>
          <p:cNvPr id="12" name="Text 10"/>
          <p:cNvSpPr/>
          <p:nvPr/>
        </p:nvSpPr>
        <p:spPr>
          <a:xfrm>
            <a:off x="2817888" y="5097167"/>
            <a:ext cx="2855595" cy="347186"/>
          </a:xfrm>
          <a:prstGeom prst="rect">
            <a:avLst/>
          </a:prstGeom>
          <a:noFill/>
        </p:spPr>
        <p:txBody>
          <a:bodyPr wrap="none" rtlCol="0" anchor="t"/>
          <a:lstStyle/>
          <a:p>
            <a:pPr marL="0" indent="0" algn="l">
              <a:lnSpc>
                <a:spcPts val="2735"/>
              </a:lnSpc>
              <a:buNone/>
            </a:pPr>
            <a:r>
              <a:rPr lang="en-US" sz="2185" b="1" kern="0" spc="-66" dirty="0">
                <a:solidFill>
                  <a:srgbClr val="E5E0DF"/>
                </a:solidFill>
                <a:latin typeface="Inter" pitchFamily="34" charset="0"/>
                <a:ea typeface="Inter" pitchFamily="34" charset="-122"/>
                <a:cs typeface="Inter" pitchFamily="34" charset="-120"/>
                <a:sym typeface="+mn-ea"/>
              </a:rPr>
              <a:t>Expanding Applications</a:t>
            </a:r>
            <a:endParaRPr lang="en-US" sz="2185" dirty="0"/>
          </a:p>
        </p:txBody>
      </p:sp>
      <p:sp>
        <p:nvSpPr>
          <p:cNvPr id="13" name="Text 11"/>
          <p:cNvSpPr/>
          <p:nvPr/>
        </p:nvSpPr>
        <p:spPr>
          <a:xfrm>
            <a:off x="2817888" y="5621262"/>
            <a:ext cx="4555490" cy="1714500"/>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sym typeface="+mn-ea"/>
              </a:rPr>
              <a:t>As the technology advances, handwritten digit recognition will find new applications in areas such as education, healthcare, and smart city development.</a:t>
            </a:r>
            <a:endParaRPr lang="en-US" sz="1750" dirty="0"/>
          </a:p>
        </p:txBody>
      </p:sp>
      <p:sp>
        <p:nvSpPr>
          <p:cNvPr id="17" name="Text 4"/>
          <p:cNvSpPr/>
          <p:nvPr>
            <p:custDataLst>
              <p:tags r:id="rId1"/>
            </p:custDataLst>
          </p:nvPr>
        </p:nvSpPr>
        <p:spPr>
          <a:xfrm>
            <a:off x="2574925" y="2789555"/>
            <a:ext cx="2891790" cy="347345"/>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Improved AI Models</a:t>
            </a:r>
            <a:endParaRPr lang="en-US" sz="2185"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7620" y="528320"/>
            <a:ext cx="14630400" cy="8229600"/>
          </a:xfrm>
          <a:prstGeom prst="rect">
            <a:avLst/>
          </a:prstGeom>
          <a:solidFill>
            <a:srgbClr val="272525"/>
          </a:solidFill>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511022"/>
            <a:ext cx="7477601" cy="2874645"/>
          </a:xfrm>
          <a:prstGeom prst="rect">
            <a:avLst/>
          </a:prstGeom>
          <a:noFill/>
        </p:spPr>
        <p:txBody>
          <a:bodyPr wrap="square" rtlCol="0" anchor="t"/>
          <a:lstStyle/>
          <a:p>
            <a:pPr marL="0" indent="0">
              <a:lnSpc>
                <a:spcPts val="7545"/>
              </a:lnSpc>
              <a:buNone/>
            </a:pPr>
            <a:r>
              <a:rPr lang="en-US" sz="6035" b="1" kern="0" spc="-181" dirty="0">
                <a:solidFill>
                  <a:srgbClr val="FFFFFF"/>
                </a:solidFill>
                <a:latin typeface="Inter" pitchFamily="34" charset="0"/>
                <a:ea typeface="Inter" pitchFamily="34" charset="-122"/>
                <a:cs typeface="Inter" pitchFamily="34" charset="-120"/>
              </a:rPr>
              <a:t>Conclusion and Future Research Directions</a:t>
            </a:r>
            <a:endParaRPr lang="en-US" sz="6035" dirty="0"/>
          </a:p>
        </p:txBody>
      </p:sp>
      <p:sp>
        <p:nvSpPr>
          <p:cNvPr id="6" name="Text 3"/>
          <p:cNvSpPr/>
          <p:nvPr/>
        </p:nvSpPr>
        <p:spPr>
          <a:xfrm>
            <a:off x="833199" y="4718923"/>
            <a:ext cx="7477601" cy="1999536"/>
          </a:xfrm>
          <a:prstGeom prst="rect">
            <a:avLst/>
          </a:prstGeom>
          <a:noFill/>
        </p:spPr>
        <p:txBody>
          <a:bodyPr wrap="square" rtlCol="0" anchor="t"/>
          <a:lstStyle/>
          <a:p>
            <a:pPr marL="0" indent="0" algn="just">
              <a:lnSpc>
                <a:spcPts val="2625"/>
              </a:lnSpc>
              <a:buNone/>
            </a:pPr>
            <a:r>
              <a:rPr lang="en-US" sz="2000" kern="0" spc="-35" dirty="0">
                <a:solidFill>
                  <a:srgbClr val="E5E0DF"/>
                </a:solidFill>
                <a:latin typeface="Times New Roman" panose="02020603050405020304" pitchFamily="18" charset="0"/>
                <a:ea typeface="Inter" pitchFamily="34" charset="-122"/>
                <a:cs typeface="Times New Roman" panose="02020603050405020304" pitchFamily="18" charset="0"/>
              </a:rPr>
              <a:t>This technology enables practical applications in areas such as automated data entry, postal services, banking, and education, demonstrating the power of AI in transforming and automating complex recognition tasks.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txBody>
          <a:bodyPr/>
          <a:lstStyle/>
          <a:p>
            <a:endParaRPr lang="en-IN" dirty="0"/>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635925"/>
            <a:ext cx="7477601" cy="958215"/>
          </a:xfrm>
          <a:prstGeom prst="rect">
            <a:avLst/>
          </a:prstGeom>
          <a:noFill/>
        </p:spPr>
        <p:txBody>
          <a:bodyPr wrap="none" rtlCol="0" anchor="t"/>
          <a:lstStyle/>
          <a:p>
            <a:pPr marL="0" indent="0">
              <a:lnSpc>
                <a:spcPts val="7545"/>
              </a:lnSpc>
              <a:buNone/>
            </a:pPr>
            <a:r>
              <a:rPr lang="en-US" sz="6035" b="1" kern="0" spc="-181" dirty="0">
                <a:solidFill>
                  <a:srgbClr val="FFFFFF"/>
                </a:solidFill>
                <a:latin typeface="Inter" pitchFamily="34" charset="0"/>
                <a:ea typeface="Inter" pitchFamily="34" charset="-122"/>
                <a:cs typeface="Inter" pitchFamily="34" charset="-120"/>
              </a:rPr>
              <a:t>Abstract</a:t>
            </a:r>
            <a:endParaRPr lang="en-US" sz="6035" dirty="0"/>
          </a:p>
        </p:txBody>
      </p:sp>
      <p:sp>
        <p:nvSpPr>
          <p:cNvPr id="6" name="Text 3"/>
          <p:cNvSpPr/>
          <p:nvPr/>
        </p:nvSpPr>
        <p:spPr>
          <a:xfrm>
            <a:off x="833199" y="3927396"/>
            <a:ext cx="7477601" cy="1666280"/>
          </a:xfrm>
          <a:prstGeom prst="rect">
            <a:avLst/>
          </a:prstGeom>
          <a:noFill/>
        </p:spPr>
        <p:txBody>
          <a:bodyPr wrap="square" rtlCol="0" anchor="t"/>
          <a:lstStyle/>
          <a:p>
            <a:pPr marL="0" indent="0">
              <a:lnSpc>
                <a:spcPts val="2625"/>
              </a:lnSpc>
              <a:buNone/>
            </a:pPr>
            <a:r>
              <a:rPr lang="en-US" sz="2500" kern="0" spc="-35" dirty="0">
                <a:solidFill>
                  <a:srgbClr val="E5E0DF"/>
                </a:solidFill>
                <a:latin typeface="Times New Roman" panose="02020603050405020304" pitchFamily="18" charset="0"/>
                <a:ea typeface="Inter" pitchFamily="34" charset="-122"/>
                <a:cs typeface="Times New Roman" panose="02020603050405020304" pitchFamily="18" charset="0"/>
              </a:rPr>
              <a:t>This presentation provides an overview of handwritten digit recognition using artificial intelligence. It explores the challenges, machine learning approaches, and real-world applications of this technology, highlighting the potential of convolutional neural networks for accurate digit classification.</a:t>
            </a:r>
          </a:p>
          <a:p>
            <a:pPr marL="0" indent="0">
              <a:lnSpc>
                <a:spcPts val="2625"/>
              </a:lnSpc>
              <a:buNone/>
            </a:pPr>
            <a:r>
              <a:rPr lang="en-US" sz="2500" dirty="0">
                <a:solidFill>
                  <a:schemeClr val="bg1"/>
                </a:solidFill>
                <a:latin typeface="Times New Roman" panose="02020603050405020304" pitchFamily="18" charset="0"/>
                <a:cs typeface="Times New Roman" panose="02020603050405020304" pitchFamily="18" charset="0"/>
              </a:rPr>
              <a:t>Handwriting recognition using AI is a powerful technology that translates handwritten text into digital format with increasing accuracy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358265"/>
            <a:ext cx="7477601" cy="2874645"/>
          </a:xfrm>
          <a:prstGeom prst="rect">
            <a:avLst/>
          </a:prstGeom>
          <a:noFill/>
        </p:spPr>
        <p:txBody>
          <a:bodyPr wrap="square" rtlCol="0" anchor="t"/>
          <a:lstStyle/>
          <a:p>
            <a:pPr marL="0" indent="0">
              <a:lnSpc>
                <a:spcPts val="7545"/>
              </a:lnSpc>
              <a:buNone/>
            </a:pPr>
            <a:r>
              <a:rPr lang="en-US" sz="6035" b="1" kern="0" spc="-181" dirty="0">
                <a:solidFill>
                  <a:srgbClr val="FFFFFF"/>
                </a:solidFill>
                <a:latin typeface="Inter" pitchFamily="34" charset="0"/>
                <a:ea typeface="Inter" pitchFamily="34" charset="-122"/>
                <a:cs typeface="Inter" pitchFamily="34" charset="-120"/>
              </a:rPr>
              <a:t>Introduction to Handwriting Digit Recognition</a:t>
            </a:r>
            <a:endParaRPr lang="en-US" sz="6035" dirty="0"/>
          </a:p>
        </p:txBody>
      </p:sp>
      <p:sp>
        <p:nvSpPr>
          <p:cNvPr id="6" name="Text 3"/>
          <p:cNvSpPr/>
          <p:nvPr/>
        </p:nvSpPr>
        <p:spPr>
          <a:xfrm>
            <a:off x="833199" y="4566166"/>
            <a:ext cx="7477601" cy="1666280"/>
          </a:xfrm>
          <a:prstGeom prst="rect">
            <a:avLst/>
          </a:prstGeom>
          <a:noFill/>
        </p:spPr>
        <p:txBody>
          <a:bodyPr wrap="square" rtlCol="0" anchor="t"/>
          <a:lstStyle/>
          <a:p>
            <a:pPr marL="0" indent="0" algn="just">
              <a:lnSpc>
                <a:spcPts val="2625"/>
              </a:lnSpc>
              <a:buNone/>
            </a:pPr>
            <a:r>
              <a:rPr lang="en-US" sz="2500" kern="0" spc="-35" dirty="0">
                <a:solidFill>
                  <a:srgbClr val="E5E0DF"/>
                </a:solidFill>
                <a:latin typeface="Times New Roman" panose="02020603050405020304" pitchFamily="18" charset="0"/>
                <a:ea typeface="Inter" pitchFamily="34" charset="-122"/>
                <a:cs typeface="Times New Roman" panose="02020603050405020304" pitchFamily="18" charset="0"/>
              </a:rPr>
              <a:t>Handwriting digit recognition is a powerful artificial intelligence (AI) technique that enables computers to accurately identify and classify handwritten numeric digits. This technology has a wide range of applications, from automating data entry to powering advanced analytics and machine learning systems.</a:t>
            </a:r>
            <a:endParaRPr lang="en-US" sz="2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991910"/>
            <a:ext cx="5662493"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Inter" pitchFamily="34" charset="0"/>
                <a:ea typeface="Inter" pitchFamily="34" charset="-122"/>
                <a:cs typeface="Inter" pitchFamily="34" charset="-120"/>
              </a:rPr>
              <a:t>Historical Background</a:t>
            </a:r>
            <a:endParaRPr lang="en-US" sz="4375" dirty="0"/>
          </a:p>
        </p:txBody>
      </p:sp>
      <p:sp>
        <p:nvSpPr>
          <p:cNvPr id="6" name="Shape 3"/>
          <p:cNvSpPr/>
          <p:nvPr/>
        </p:nvSpPr>
        <p:spPr>
          <a:xfrm>
            <a:off x="4801910" y="2019538"/>
            <a:ext cx="44410" cy="5218152"/>
          </a:xfrm>
          <a:prstGeom prst="roundRect">
            <a:avLst>
              <a:gd name="adj" fmla="val 225151"/>
            </a:avLst>
          </a:prstGeom>
          <a:solidFill>
            <a:srgbClr val="2A1999"/>
          </a:solidFill>
        </p:spPr>
      </p:sp>
      <p:sp>
        <p:nvSpPr>
          <p:cNvPr id="7" name="Shape 4"/>
          <p:cNvSpPr/>
          <p:nvPr/>
        </p:nvSpPr>
        <p:spPr>
          <a:xfrm>
            <a:off x="5074027" y="2497157"/>
            <a:ext cx="777597" cy="44410"/>
          </a:xfrm>
          <a:prstGeom prst="roundRect">
            <a:avLst>
              <a:gd name="adj" fmla="val 225151"/>
            </a:avLst>
          </a:prstGeom>
          <a:solidFill>
            <a:srgbClr val="2A1999"/>
          </a:solidFill>
        </p:spPr>
      </p:sp>
      <p:sp>
        <p:nvSpPr>
          <p:cNvPr id="8" name="Shape 5"/>
          <p:cNvSpPr/>
          <p:nvPr/>
        </p:nvSpPr>
        <p:spPr>
          <a:xfrm>
            <a:off x="4574084" y="2269450"/>
            <a:ext cx="499943" cy="499943"/>
          </a:xfrm>
          <a:prstGeom prst="roundRect">
            <a:avLst>
              <a:gd name="adj" fmla="val 20000"/>
            </a:avLst>
          </a:prstGeom>
          <a:solidFill>
            <a:srgbClr val="110080"/>
          </a:solidFill>
          <a:ln w="7620">
            <a:solidFill>
              <a:srgbClr val="2A1999"/>
            </a:solidFill>
            <a:prstDash val="solid"/>
          </a:ln>
        </p:spPr>
      </p:sp>
      <p:sp>
        <p:nvSpPr>
          <p:cNvPr id="9" name="Text 6"/>
          <p:cNvSpPr/>
          <p:nvPr/>
        </p:nvSpPr>
        <p:spPr>
          <a:xfrm>
            <a:off x="4747439" y="2311122"/>
            <a:ext cx="153114" cy="416481"/>
          </a:xfrm>
          <a:prstGeom prst="rect">
            <a:avLst/>
          </a:prstGeom>
          <a:noFill/>
        </p:spPr>
        <p:txBody>
          <a:bodyPr wrap="none" rtlCol="0" anchor="t"/>
          <a:lstStyle/>
          <a:p>
            <a:pPr marL="0" indent="0" algn="ctr">
              <a:lnSpc>
                <a:spcPts val="3280"/>
              </a:lnSpc>
              <a:buNone/>
            </a:pPr>
            <a:r>
              <a:rPr lang="en-US" sz="2625" b="1" kern="0" spc="-79" dirty="0">
                <a:solidFill>
                  <a:srgbClr val="E5E0DF"/>
                </a:solidFill>
                <a:latin typeface="Inter" pitchFamily="34" charset="0"/>
                <a:ea typeface="Inter" pitchFamily="34" charset="-122"/>
                <a:cs typeface="Inter" pitchFamily="34" charset="-120"/>
              </a:rPr>
              <a:t>1</a:t>
            </a:r>
            <a:endParaRPr lang="en-US" sz="2625" dirty="0"/>
          </a:p>
        </p:txBody>
      </p:sp>
      <p:sp>
        <p:nvSpPr>
          <p:cNvPr id="10" name="Text 7"/>
          <p:cNvSpPr/>
          <p:nvPr/>
        </p:nvSpPr>
        <p:spPr>
          <a:xfrm>
            <a:off x="6046113" y="2241709"/>
            <a:ext cx="2777490" cy="347186"/>
          </a:xfrm>
          <a:prstGeom prst="rect">
            <a:avLst/>
          </a:prstGeom>
          <a:noFill/>
        </p:spPr>
        <p:txBody>
          <a:bodyPr wrap="none" rtlCol="0" anchor="t"/>
          <a:lstStyle/>
          <a:p>
            <a:pPr marL="0" indent="0" algn="l">
              <a:lnSpc>
                <a:spcPts val="2735"/>
              </a:lnSpc>
              <a:buNone/>
            </a:pPr>
            <a:r>
              <a:rPr lang="en-US" sz="2185" b="1" kern="0" spc="-66" dirty="0">
                <a:solidFill>
                  <a:srgbClr val="E5E0DF"/>
                </a:solidFill>
                <a:latin typeface="Inter" pitchFamily="34" charset="0"/>
                <a:ea typeface="Inter" pitchFamily="34" charset="-122"/>
                <a:cs typeface="Inter" pitchFamily="34" charset="-120"/>
              </a:rPr>
              <a:t>1940s-1950s</a:t>
            </a:r>
            <a:endParaRPr lang="en-US" sz="2185" dirty="0"/>
          </a:p>
        </p:txBody>
      </p:sp>
      <p:sp>
        <p:nvSpPr>
          <p:cNvPr id="11" name="Text 8"/>
          <p:cNvSpPr/>
          <p:nvPr/>
        </p:nvSpPr>
        <p:spPr>
          <a:xfrm>
            <a:off x="6046113" y="2722126"/>
            <a:ext cx="7751088" cy="666512"/>
          </a:xfrm>
          <a:prstGeom prst="rect">
            <a:avLst/>
          </a:prstGeom>
          <a:noFill/>
        </p:spPr>
        <p:txBody>
          <a:bodyPr wrap="square" rtlCol="0" anchor="t"/>
          <a:lstStyle/>
          <a:p>
            <a:pPr marL="0" indent="0" algn="l">
              <a:lnSpc>
                <a:spcPts val="2625"/>
              </a:lnSpc>
              <a:buNone/>
            </a:pPr>
            <a:r>
              <a:rPr lang="en-US" sz="1750" kern="0" spc="-35" dirty="0">
                <a:solidFill>
                  <a:srgbClr val="E5E0DF"/>
                </a:solidFill>
                <a:latin typeface="Inter" pitchFamily="34" charset="0"/>
                <a:ea typeface="Inter" pitchFamily="34" charset="-122"/>
                <a:cs typeface="Inter" pitchFamily="34" charset="-120"/>
              </a:rPr>
              <a:t>Early research in optical character recognition (OCR) laid the foundations for handwritten digit recognition.</a:t>
            </a:r>
            <a:endParaRPr lang="en-US" sz="1750" dirty="0"/>
          </a:p>
        </p:txBody>
      </p:sp>
      <p:sp>
        <p:nvSpPr>
          <p:cNvPr id="12" name="Shape 9"/>
          <p:cNvSpPr/>
          <p:nvPr/>
        </p:nvSpPr>
        <p:spPr>
          <a:xfrm>
            <a:off x="5074027" y="4310598"/>
            <a:ext cx="777597" cy="44410"/>
          </a:xfrm>
          <a:prstGeom prst="roundRect">
            <a:avLst>
              <a:gd name="adj" fmla="val 225151"/>
            </a:avLst>
          </a:prstGeom>
          <a:solidFill>
            <a:srgbClr val="2A1999"/>
          </a:solidFill>
        </p:spPr>
      </p:sp>
      <p:sp>
        <p:nvSpPr>
          <p:cNvPr id="13" name="Shape 10"/>
          <p:cNvSpPr/>
          <p:nvPr/>
        </p:nvSpPr>
        <p:spPr>
          <a:xfrm>
            <a:off x="4574084" y="4082891"/>
            <a:ext cx="499943" cy="499943"/>
          </a:xfrm>
          <a:prstGeom prst="roundRect">
            <a:avLst>
              <a:gd name="adj" fmla="val 20000"/>
            </a:avLst>
          </a:prstGeom>
          <a:solidFill>
            <a:srgbClr val="110080"/>
          </a:solidFill>
          <a:ln w="7620">
            <a:solidFill>
              <a:srgbClr val="2A1999"/>
            </a:solidFill>
            <a:prstDash val="solid"/>
          </a:ln>
        </p:spPr>
      </p:sp>
      <p:sp>
        <p:nvSpPr>
          <p:cNvPr id="14" name="Text 11"/>
          <p:cNvSpPr/>
          <p:nvPr/>
        </p:nvSpPr>
        <p:spPr>
          <a:xfrm>
            <a:off x="4723983" y="4124563"/>
            <a:ext cx="200025" cy="416481"/>
          </a:xfrm>
          <a:prstGeom prst="rect">
            <a:avLst/>
          </a:prstGeom>
          <a:noFill/>
        </p:spPr>
        <p:txBody>
          <a:bodyPr wrap="none" rtlCol="0" anchor="t"/>
          <a:lstStyle/>
          <a:p>
            <a:pPr marL="0" indent="0" algn="ctr">
              <a:lnSpc>
                <a:spcPts val="3280"/>
              </a:lnSpc>
              <a:buNone/>
            </a:pPr>
            <a:r>
              <a:rPr lang="en-US" sz="2625" b="1" kern="0" spc="-79" dirty="0">
                <a:solidFill>
                  <a:srgbClr val="E5E0DF"/>
                </a:solidFill>
                <a:latin typeface="Inter" pitchFamily="34" charset="0"/>
                <a:ea typeface="Inter" pitchFamily="34" charset="-122"/>
                <a:cs typeface="Inter" pitchFamily="34" charset="-120"/>
              </a:rPr>
              <a:t>2</a:t>
            </a:r>
            <a:endParaRPr lang="en-US" sz="2625" dirty="0"/>
          </a:p>
        </p:txBody>
      </p:sp>
      <p:sp>
        <p:nvSpPr>
          <p:cNvPr id="15" name="Text 12"/>
          <p:cNvSpPr/>
          <p:nvPr/>
        </p:nvSpPr>
        <p:spPr>
          <a:xfrm>
            <a:off x="6046113" y="4055150"/>
            <a:ext cx="2777490" cy="347186"/>
          </a:xfrm>
          <a:prstGeom prst="rect">
            <a:avLst/>
          </a:prstGeom>
          <a:noFill/>
        </p:spPr>
        <p:txBody>
          <a:bodyPr wrap="none" rtlCol="0" anchor="t"/>
          <a:lstStyle/>
          <a:p>
            <a:pPr marL="0" indent="0" algn="l">
              <a:lnSpc>
                <a:spcPts val="2735"/>
              </a:lnSpc>
              <a:buNone/>
            </a:pPr>
            <a:r>
              <a:rPr lang="en-US" sz="2185" b="1" kern="0" spc="-66" dirty="0">
                <a:solidFill>
                  <a:srgbClr val="E5E0DF"/>
                </a:solidFill>
                <a:latin typeface="Inter" pitchFamily="34" charset="0"/>
                <a:ea typeface="Inter" pitchFamily="34" charset="-122"/>
                <a:cs typeface="Inter" pitchFamily="34" charset="-120"/>
              </a:rPr>
              <a:t>1960s-1970s</a:t>
            </a:r>
            <a:endParaRPr lang="en-US" sz="2185" dirty="0"/>
          </a:p>
        </p:txBody>
      </p:sp>
      <p:sp>
        <p:nvSpPr>
          <p:cNvPr id="16" name="Text 13"/>
          <p:cNvSpPr/>
          <p:nvPr/>
        </p:nvSpPr>
        <p:spPr>
          <a:xfrm>
            <a:off x="6046113" y="4535567"/>
            <a:ext cx="7751088" cy="666512"/>
          </a:xfrm>
          <a:prstGeom prst="rect">
            <a:avLst/>
          </a:prstGeom>
          <a:noFill/>
        </p:spPr>
        <p:txBody>
          <a:bodyPr wrap="square" rtlCol="0" anchor="t"/>
          <a:lstStyle/>
          <a:p>
            <a:pPr marL="0" indent="0" algn="l">
              <a:lnSpc>
                <a:spcPts val="2625"/>
              </a:lnSpc>
              <a:buNone/>
            </a:pPr>
            <a:r>
              <a:rPr lang="en-US" sz="1750" kern="0" spc="-35" dirty="0">
                <a:solidFill>
                  <a:srgbClr val="E5E0DF"/>
                </a:solidFill>
                <a:latin typeface="Inter" pitchFamily="34" charset="0"/>
                <a:ea typeface="Inter" pitchFamily="34" charset="-122"/>
                <a:cs typeface="Inter" pitchFamily="34" charset="-120"/>
              </a:rPr>
              <a:t>The development of neural networks and machine learning algorithms paved the way for more advanced digit recognition systems.</a:t>
            </a:r>
            <a:endParaRPr lang="en-US" sz="1750" dirty="0"/>
          </a:p>
        </p:txBody>
      </p:sp>
      <p:sp>
        <p:nvSpPr>
          <p:cNvPr id="17" name="Shape 14"/>
          <p:cNvSpPr/>
          <p:nvPr/>
        </p:nvSpPr>
        <p:spPr>
          <a:xfrm>
            <a:off x="5074027" y="6124039"/>
            <a:ext cx="777597" cy="44410"/>
          </a:xfrm>
          <a:prstGeom prst="roundRect">
            <a:avLst>
              <a:gd name="adj" fmla="val 225151"/>
            </a:avLst>
          </a:prstGeom>
          <a:solidFill>
            <a:srgbClr val="2A1999"/>
          </a:solidFill>
        </p:spPr>
      </p:sp>
      <p:sp>
        <p:nvSpPr>
          <p:cNvPr id="18" name="Shape 15"/>
          <p:cNvSpPr/>
          <p:nvPr/>
        </p:nvSpPr>
        <p:spPr>
          <a:xfrm>
            <a:off x="4574084" y="5896332"/>
            <a:ext cx="499943" cy="499943"/>
          </a:xfrm>
          <a:prstGeom prst="roundRect">
            <a:avLst>
              <a:gd name="adj" fmla="val 20000"/>
            </a:avLst>
          </a:prstGeom>
          <a:solidFill>
            <a:srgbClr val="110080"/>
          </a:solidFill>
          <a:ln w="7620">
            <a:solidFill>
              <a:srgbClr val="2A1999"/>
            </a:solidFill>
            <a:prstDash val="solid"/>
          </a:ln>
        </p:spPr>
      </p:sp>
      <p:sp>
        <p:nvSpPr>
          <p:cNvPr id="19" name="Text 16"/>
          <p:cNvSpPr/>
          <p:nvPr/>
        </p:nvSpPr>
        <p:spPr>
          <a:xfrm>
            <a:off x="4719102" y="5938004"/>
            <a:ext cx="209788" cy="416481"/>
          </a:xfrm>
          <a:prstGeom prst="rect">
            <a:avLst/>
          </a:prstGeom>
          <a:noFill/>
        </p:spPr>
        <p:txBody>
          <a:bodyPr wrap="none" rtlCol="0" anchor="t"/>
          <a:lstStyle/>
          <a:p>
            <a:pPr marL="0" indent="0" algn="ctr">
              <a:lnSpc>
                <a:spcPts val="3280"/>
              </a:lnSpc>
              <a:buNone/>
            </a:pPr>
            <a:r>
              <a:rPr lang="en-US" sz="2625" b="1" kern="0" spc="-79" dirty="0">
                <a:solidFill>
                  <a:srgbClr val="E5E0DF"/>
                </a:solidFill>
                <a:latin typeface="Inter" pitchFamily="34" charset="0"/>
                <a:ea typeface="Inter" pitchFamily="34" charset="-122"/>
                <a:cs typeface="Inter" pitchFamily="34" charset="-120"/>
              </a:rPr>
              <a:t>3</a:t>
            </a:r>
            <a:endParaRPr lang="en-US" sz="2625" dirty="0"/>
          </a:p>
        </p:txBody>
      </p:sp>
      <p:sp>
        <p:nvSpPr>
          <p:cNvPr id="20" name="Text 17"/>
          <p:cNvSpPr/>
          <p:nvPr/>
        </p:nvSpPr>
        <p:spPr>
          <a:xfrm>
            <a:off x="6046113" y="5868591"/>
            <a:ext cx="2777490" cy="347186"/>
          </a:xfrm>
          <a:prstGeom prst="rect">
            <a:avLst/>
          </a:prstGeom>
          <a:noFill/>
        </p:spPr>
        <p:txBody>
          <a:bodyPr wrap="none" rtlCol="0" anchor="t"/>
          <a:lstStyle/>
          <a:p>
            <a:pPr marL="0" indent="0" algn="l">
              <a:lnSpc>
                <a:spcPts val="2735"/>
              </a:lnSpc>
              <a:buNone/>
            </a:pPr>
            <a:r>
              <a:rPr lang="en-US" sz="2185" b="1" kern="0" spc="-66" dirty="0">
                <a:solidFill>
                  <a:srgbClr val="E5E0DF"/>
                </a:solidFill>
                <a:latin typeface="Inter" pitchFamily="34" charset="0"/>
                <a:ea typeface="Inter" pitchFamily="34" charset="-122"/>
                <a:cs typeface="Inter" pitchFamily="34" charset="-120"/>
              </a:rPr>
              <a:t>1990s-2000s</a:t>
            </a:r>
            <a:endParaRPr lang="en-US" sz="2185" dirty="0"/>
          </a:p>
        </p:txBody>
      </p:sp>
      <p:sp>
        <p:nvSpPr>
          <p:cNvPr id="21" name="Text 18"/>
          <p:cNvSpPr/>
          <p:nvPr/>
        </p:nvSpPr>
        <p:spPr>
          <a:xfrm>
            <a:off x="6046113" y="6349008"/>
            <a:ext cx="7751088" cy="666512"/>
          </a:xfrm>
          <a:prstGeom prst="rect">
            <a:avLst/>
          </a:prstGeom>
          <a:noFill/>
        </p:spPr>
        <p:txBody>
          <a:bodyPr wrap="square" rtlCol="0" anchor="t"/>
          <a:lstStyle/>
          <a:p>
            <a:pPr marL="0" indent="0" algn="l">
              <a:lnSpc>
                <a:spcPts val="2625"/>
              </a:lnSpc>
              <a:buNone/>
            </a:pPr>
            <a:r>
              <a:rPr lang="en-US" sz="1750" kern="0" spc="-35" dirty="0">
                <a:solidFill>
                  <a:srgbClr val="E5E0DF"/>
                </a:solidFill>
                <a:latin typeface="Inter" pitchFamily="34" charset="0"/>
                <a:ea typeface="Inter" pitchFamily="34" charset="-122"/>
                <a:cs typeface="Inter" pitchFamily="34" charset="-120"/>
              </a:rPr>
              <a:t>Increased computational power and the availability of large datasets enabled the rise of deep learning-based digit recognition models.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sp>
        <p:nvSpPr>
          <p:cNvPr id="4" name="Text 2"/>
          <p:cNvSpPr/>
          <p:nvPr/>
        </p:nvSpPr>
        <p:spPr>
          <a:xfrm>
            <a:off x="2037993" y="1591628"/>
            <a:ext cx="10554414" cy="1388745"/>
          </a:xfrm>
          <a:prstGeom prst="rect">
            <a:avLst/>
          </a:prstGeom>
          <a:noFill/>
        </p:spPr>
        <p:txBody>
          <a:bodyPr wrap="square" rtlCol="0" anchor="t"/>
          <a:lstStyle/>
          <a:p>
            <a:pPr marL="0" indent="0">
              <a:lnSpc>
                <a:spcPts val="5470"/>
              </a:lnSpc>
              <a:buNone/>
            </a:pPr>
            <a:r>
              <a:rPr lang="en-US" sz="4375" b="1" kern="0" spc="-131" dirty="0">
                <a:solidFill>
                  <a:srgbClr val="FFFFFF"/>
                </a:solidFill>
                <a:latin typeface="Inter" pitchFamily="34" charset="0"/>
                <a:ea typeface="Inter" pitchFamily="34" charset="-122"/>
                <a:cs typeface="Inter" pitchFamily="34" charset="-120"/>
              </a:rPr>
              <a:t>Advantages of Handwritten Digit Recognition</a:t>
            </a:r>
            <a:endParaRPr lang="en-US" sz="4375" dirty="0"/>
          </a:p>
        </p:txBody>
      </p:sp>
      <p:sp>
        <p:nvSpPr>
          <p:cNvPr id="5" name="Text 3"/>
          <p:cNvSpPr/>
          <p:nvPr/>
        </p:nvSpPr>
        <p:spPr>
          <a:xfrm>
            <a:off x="2037993" y="3535799"/>
            <a:ext cx="2777490" cy="347186"/>
          </a:xfrm>
          <a:prstGeom prst="rect">
            <a:avLst/>
          </a:prstGeom>
          <a:noFill/>
        </p:spPr>
        <p:txBody>
          <a:bodyPr wrap="none" rtlCol="0" anchor="t"/>
          <a:lstStyle/>
          <a:p>
            <a:pPr marL="0" indent="0">
              <a:lnSpc>
                <a:spcPts val="2735"/>
              </a:lnSpc>
              <a:buNone/>
            </a:pPr>
            <a:r>
              <a:rPr lang="en-US" sz="2185" b="1" kern="0" spc="-66" dirty="0">
                <a:solidFill>
                  <a:srgbClr val="FFFFFF"/>
                </a:solidFill>
                <a:latin typeface="Inter" pitchFamily="34" charset="0"/>
                <a:ea typeface="Inter" pitchFamily="34" charset="-122"/>
                <a:cs typeface="Inter" pitchFamily="34" charset="-120"/>
              </a:rPr>
              <a:t>Improved Efficiency</a:t>
            </a:r>
            <a:endParaRPr lang="en-US" sz="2185" dirty="0"/>
          </a:p>
        </p:txBody>
      </p:sp>
      <p:sp>
        <p:nvSpPr>
          <p:cNvPr id="6" name="Text 4"/>
          <p:cNvSpPr/>
          <p:nvPr/>
        </p:nvSpPr>
        <p:spPr>
          <a:xfrm>
            <a:off x="2037993" y="4105156"/>
            <a:ext cx="3156347" cy="1666280"/>
          </a:xfrm>
          <a:prstGeom prst="rect">
            <a:avLst/>
          </a:prstGeom>
          <a:noFill/>
        </p:spPr>
        <p:txBody>
          <a:bodyPr wrap="square" rtlCol="0" anchor="t"/>
          <a:lstStyle/>
          <a:p>
            <a:pPr marL="0" indent="0" algn="just">
              <a:lnSpc>
                <a:spcPts val="2625"/>
              </a:lnSpc>
              <a:buNone/>
            </a:pPr>
            <a:r>
              <a:rPr lang="en-US" sz="2500" kern="0" spc="-35" dirty="0">
                <a:solidFill>
                  <a:srgbClr val="E5E0DF"/>
                </a:solidFill>
                <a:latin typeface="Times New Roman" panose="02020603050405020304" pitchFamily="18" charset="0"/>
                <a:ea typeface="Inter" pitchFamily="34" charset="-122"/>
                <a:cs typeface="Times New Roman" panose="02020603050405020304" pitchFamily="18" charset="0"/>
              </a:rPr>
              <a:t>AI-powered digit recognition can process large volumes of handwritten data quickly and accurately, streamlining tasks and improving productivity.</a:t>
            </a:r>
            <a:endParaRPr lang="en-US" sz="2500" dirty="0">
              <a:latin typeface="Times New Roman" panose="02020603050405020304" pitchFamily="18" charset="0"/>
              <a:cs typeface="Times New Roman" panose="02020603050405020304" pitchFamily="18" charset="0"/>
            </a:endParaRPr>
          </a:p>
        </p:txBody>
      </p:sp>
      <p:sp>
        <p:nvSpPr>
          <p:cNvPr id="7" name="Text 5"/>
          <p:cNvSpPr/>
          <p:nvPr/>
        </p:nvSpPr>
        <p:spPr>
          <a:xfrm>
            <a:off x="5743932" y="3535799"/>
            <a:ext cx="2777490" cy="347186"/>
          </a:xfrm>
          <a:prstGeom prst="rect">
            <a:avLst/>
          </a:prstGeom>
          <a:noFill/>
        </p:spPr>
        <p:txBody>
          <a:bodyPr wrap="none" rtlCol="0" anchor="t"/>
          <a:lstStyle/>
          <a:p>
            <a:pPr marL="0" indent="0">
              <a:lnSpc>
                <a:spcPts val="2735"/>
              </a:lnSpc>
              <a:buNone/>
            </a:pPr>
            <a:r>
              <a:rPr lang="en-US" sz="2185" b="1" kern="0" spc="-66" dirty="0">
                <a:solidFill>
                  <a:srgbClr val="FFFFFF"/>
                </a:solidFill>
                <a:latin typeface="Inter" pitchFamily="34" charset="0"/>
                <a:ea typeface="Inter" pitchFamily="34" charset="-122"/>
                <a:cs typeface="Inter" pitchFamily="34" charset="-120"/>
              </a:rPr>
              <a:t>Enhanced Accuracy</a:t>
            </a:r>
            <a:endParaRPr lang="en-US" sz="2185" dirty="0"/>
          </a:p>
        </p:txBody>
      </p:sp>
      <p:sp>
        <p:nvSpPr>
          <p:cNvPr id="8" name="Text 6"/>
          <p:cNvSpPr/>
          <p:nvPr/>
        </p:nvSpPr>
        <p:spPr>
          <a:xfrm>
            <a:off x="5743932" y="4105156"/>
            <a:ext cx="3156347" cy="1666280"/>
          </a:xfrm>
          <a:prstGeom prst="rect">
            <a:avLst/>
          </a:prstGeom>
          <a:noFill/>
        </p:spPr>
        <p:txBody>
          <a:bodyPr wrap="square" rtlCol="0" anchor="t"/>
          <a:lstStyle/>
          <a:p>
            <a:pPr marL="0" indent="0" algn="just">
              <a:lnSpc>
                <a:spcPts val="2625"/>
              </a:lnSpc>
              <a:buNone/>
            </a:pPr>
            <a:r>
              <a:rPr lang="en-US" sz="2500" kern="0" spc="-35" dirty="0">
                <a:solidFill>
                  <a:srgbClr val="E5E0DF"/>
                </a:solidFill>
                <a:latin typeface="Times New Roman" panose="02020603050405020304" pitchFamily="18" charset="0"/>
                <a:ea typeface="Inter" pitchFamily="34" charset="-122"/>
                <a:cs typeface="Times New Roman" panose="02020603050405020304" pitchFamily="18" charset="0"/>
              </a:rPr>
              <a:t>Advanced AI algorithms can achieve high levels of precision in identifying digits, reducing errors and improving the reliability of data processing.</a:t>
            </a:r>
            <a:endParaRPr lang="en-US" sz="2500" dirty="0">
              <a:latin typeface="Times New Roman" panose="02020603050405020304" pitchFamily="18" charset="0"/>
              <a:cs typeface="Times New Roman" panose="02020603050405020304" pitchFamily="18" charset="0"/>
            </a:endParaRPr>
          </a:p>
        </p:txBody>
      </p:sp>
      <p:sp>
        <p:nvSpPr>
          <p:cNvPr id="9" name="Text 7"/>
          <p:cNvSpPr/>
          <p:nvPr/>
        </p:nvSpPr>
        <p:spPr>
          <a:xfrm>
            <a:off x="9449872" y="3535799"/>
            <a:ext cx="2809399" cy="347186"/>
          </a:xfrm>
          <a:prstGeom prst="rect">
            <a:avLst/>
          </a:prstGeom>
          <a:noFill/>
        </p:spPr>
        <p:txBody>
          <a:bodyPr wrap="none" rtlCol="0" anchor="t"/>
          <a:lstStyle/>
          <a:p>
            <a:pPr marL="0" indent="0">
              <a:lnSpc>
                <a:spcPts val="2735"/>
              </a:lnSpc>
              <a:buNone/>
            </a:pPr>
            <a:r>
              <a:rPr lang="en-US" sz="2185" b="1" kern="0" spc="-66" dirty="0">
                <a:solidFill>
                  <a:srgbClr val="FFFFFF"/>
                </a:solidFill>
                <a:latin typeface="Inter" pitchFamily="34" charset="0"/>
                <a:ea typeface="Inter" pitchFamily="34" charset="-122"/>
                <a:cs typeface="Inter" pitchFamily="34" charset="-120"/>
              </a:rPr>
              <a:t>Versatile Applications</a:t>
            </a:r>
            <a:endParaRPr lang="en-US" sz="2185" dirty="0"/>
          </a:p>
        </p:txBody>
      </p:sp>
      <p:sp>
        <p:nvSpPr>
          <p:cNvPr id="10" name="Text 8"/>
          <p:cNvSpPr/>
          <p:nvPr/>
        </p:nvSpPr>
        <p:spPr>
          <a:xfrm>
            <a:off x="9449872" y="4105156"/>
            <a:ext cx="3156347" cy="2332792"/>
          </a:xfrm>
          <a:prstGeom prst="rect">
            <a:avLst/>
          </a:prstGeom>
          <a:noFill/>
        </p:spPr>
        <p:txBody>
          <a:bodyPr wrap="square" rtlCol="0" anchor="t"/>
          <a:lstStyle/>
          <a:p>
            <a:pPr marL="0" indent="0" algn="just">
              <a:lnSpc>
                <a:spcPts val="2625"/>
              </a:lnSpc>
              <a:buNone/>
            </a:pPr>
            <a:r>
              <a:rPr lang="en-US" sz="2500" kern="0" spc="-35" dirty="0">
                <a:solidFill>
                  <a:srgbClr val="E5E0DF"/>
                </a:solidFill>
                <a:latin typeface="Times New Roman" panose="02020603050405020304" pitchFamily="18" charset="0"/>
                <a:ea typeface="Inter" pitchFamily="34" charset="-122"/>
                <a:cs typeface="Times New Roman" panose="02020603050405020304" pitchFamily="18" charset="0"/>
              </a:rPr>
              <a:t>Handwritten digit recognition has a wide range of applications, from banking and finance to logistics and healthcare, making it a valuable tool in various industries.</a:t>
            </a:r>
            <a:endParaRPr lang="en-US" sz="2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sp>
        <p:nvSpPr>
          <p:cNvPr id="4" name="Text 2"/>
          <p:cNvSpPr/>
          <p:nvPr/>
        </p:nvSpPr>
        <p:spPr>
          <a:xfrm>
            <a:off x="2037993" y="2438757"/>
            <a:ext cx="6122432"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Inter" pitchFamily="34" charset="0"/>
                <a:ea typeface="Inter" pitchFamily="34" charset="-122"/>
                <a:cs typeface="Inter" pitchFamily="34" charset="-120"/>
              </a:rPr>
              <a:t>Hyperparameter Tuning</a:t>
            </a:r>
            <a:endParaRPr lang="en-US" sz="4375" dirty="0"/>
          </a:p>
        </p:txBody>
      </p:sp>
      <p:sp>
        <p:nvSpPr>
          <p:cNvPr id="5" name="Text 3"/>
          <p:cNvSpPr/>
          <p:nvPr/>
        </p:nvSpPr>
        <p:spPr>
          <a:xfrm>
            <a:off x="2037993" y="3688556"/>
            <a:ext cx="2777490" cy="347186"/>
          </a:xfrm>
          <a:prstGeom prst="rect">
            <a:avLst/>
          </a:prstGeom>
          <a:noFill/>
        </p:spPr>
        <p:txBody>
          <a:bodyPr wrap="none" rtlCol="0" anchor="t"/>
          <a:lstStyle/>
          <a:p>
            <a:pPr marL="0" indent="0">
              <a:lnSpc>
                <a:spcPts val="2735"/>
              </a:lnSpc>
              <a:buNone/>
            </a:pPr>
            <a:r>
              <a:rPr lang="en-US" sz="2185" b="1" kern="0" spc="-66" dirty="0">
                <a:solidFill>
                  <a:srgbClr val="FFFFFF"/>
                </a:solidFill>
                <a:latin typeface="Inter" pitchFamily="34" charset="0"/>
                <a:ea typeface="Inter" pitchFamily="34" charset="-122"/>
                <a:cs typeface="Inter" pitchFamily="34" charset="-120"/>
              </a:rPr>
              <a:t>Learning Rate</a:t>
            </a:r>
            <a:endParaRPr lang="en-US" sz="2185" dirty="0"/>
          </a:p>
        </p:txBody>
      </p:sp>
      <p:sp>
        <p:nvSpPr>
          <p:cNvPr id="6" name="Text 4"/>
          <p:cNvSpPr/>
          <p:nvPr/>
        </p:nvSpPr>
        <p:spPr>
          <a:xfrm>
            <a:off x="2037993" y="4257913"/>
            <a:ext cx="3156347" cy="1333024"/>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Determines the step size during training, balancing convergence speed and stability.</a:t>
            </a:r>
            <a:endParaRPr lang="en-US" sz="1750" dirty="0"/>
          </a:p>
        </p:txBody>
      </p:sp>
      <p:sp>
        <p:nvSpPr>
          <p:cNvPr id="7" name="Text 5"/>
          <p:cNvSpPr/>
          <p:nvPr/>
        </p:nvSpPr>
        <p:spPr>
          <a:xfrm>
            <a:off x="5743932" y="3688556"/>
            <a:ext cx="2777490" cy="347186"/>
          </a:xfrm>
          <a:prstGeom prst="rect">
            <a:avLst/>
          </a:prstGeom>
          <a:noFill/>
        </p:spPr>
        <p:txBody>
          <a:bodyPr wrap="none" rtlCol="0" anchor="t"/>
          <a:lstStyle/>
          <a:p>
            <a:pPr marL="0" indent="0">
              <a:lnSpc>
                <a:spcPts val="2735"/>
              </a:lnSpc>
              <a:buNone/>
            </a:pPr>
            <a:r>
              <a:rPr lang="en-US" sz="2185" b="1" kern="0" spc="-66" dirty="0">
                <a:solidFill>
                  <a:srgbClr val="FFFFFF"/>
                </a:solidFill>
                <a:latin typeface="Inter" pitchFamily="34" charset="0"/>
                <a:ea typeface="Inter" pitchFamily="34" charset="-122"/>
                <a:cs typeface="Inter" pitchFamily="34" charset="-120"/>
              </a:rPr>
              <a:t>Batch Size</a:t>
            </a:r>
            <a:endParaRPr lang="en-US" sz="2185" dirty="0"/>
          </a:p>
        </p:txBody>
      </p:sp>
      <p:sp>
        <p:nvSpPr>
          <p:cNvPr id="8" name="Text 6"/>
          <p:cNvSpPr/>
          <p:nvPr/>
        </p:nvSpPr>
        <p:spPr>
          <a:xfrm>
            <a:off x="5743932" y="4257913"/>
            <a:ext cx="3156347" cy="999768"/>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Affects the quality of gradient estimates and the overall training process.</a:t>
            </a:r>
            <a:endParaRPr lang="en-US" sz="1750" dirty="0"/>
          </a:p>
        </p:txBody>
      </p:sp>
      <p:sp>
        <p:nvSpPr>
          <p:cNvPr id="9" name="Text 7"/>
          <p:cNvSpPr/>
          <p:nvPr/>
        </p:nvSpPr>
        <p:spPr>
          <a:xfrm>
            <a:off x="9449872" y="3688556"/>
            <a:ext cx="2777490" cy="347186"/>
          </a:xfrm>
          <a:prstGeom prst="rect">
            <a:avLst/>
          </a:prstGeom>
          <a:noFill/>
        </p:spPr>
        <p:txBody>
          <a:bodyPr wrap="none" rtlCol="0" anchor="t"/>
          <a:lstStyle/>
          <a:p>
            <a:pPr marL="0" indent="0">
              <a:lnSpc>
                <a:spcPts val="2735"/>
              </a:lnSpc>
              <a:buNone/>
            </a:pPr>
            <a:r>
              <a:rPr lang="en-US" sz="2185" b="1" kern="0" spc="-66" dirty="0">
                <a:solidFill>
                  <a:srgbClr val="FFFFFF"/>
                </a:solidFill>
                <a:latin typeface="Inter" pitchFamily="34" charset="0"/>
                <a:ea typeface="Inter" pitchFamily="34" charset="-122"/>
                <a:cs typeface="Inter" pitchFamily="34" charset="-120"/>
              </a:rPr>
              <a:t>Network Architecture</a:t>
            </a:r>
            <a:endParaRPr lang="en-US" sz="2185" dirty="0"/>
          </a:p>
        </p:txBody>
      </p:sp>
      <p:sp>
        <p:nvSpPr>
          <p:cNvPr id="10" name="Text 8"/>
          <p:cNvSpPr/>
          <p:nvPr/>
        </p:nvSpPr>
        <p:spPr>
          <a:xfrm>
            <a:off x="9449872" y="4257913"/>
            <a:ext cx="3156347" cy="1333024"/>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The number and size of layers in the neural network can significantly impact performance.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45775" y="13116"/>
            <a:ext cx="14630400" cy="8229600"/>
          </a:xfrm>
          <a:prstGeom prst="rect">
            <a:avLst/>
          </a:prstGeom>
          <a:solidFill>
            <a:srgbClr val="272525"/>
          </a:solidFill>
        </p:spPr>
      </p:sp>
      <p:sp>
        <p:nvSpPr>
          <p:cNvPr id="4" name="Text 2"/>
          <p:cNvSpPr/>
          <p:nvPr/>
        </p:nvSpPr>
        <p:spPr>
          <a:xfrm>
            <a:off x="2037993" y="1870829"/>
            <a:ext cx="5554980"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Inter" pitchFamily="34" charset="0"/>
                <a:ea typeface="Inter" pitchFamily="34" charset="-122"/>
                <a:cs typeface="Inter" pitchFamily="34" charset="-120"/>
              </a:rPr>
              <a:t>Data Augmentation</a:t>
            </a:r>
            <a:endParaRPr lang="en-US" sz="4375" dirty="0"/>
          </a:p>
        </p:txBody>
      </p:sp>
      <p:sp>
        <p:nvSpPr>
          <p:cNvPr id="5" name="Shape 3"/>
          <p:cNvSpPr/>
          <p:nvPr/>
        </p:nvSpPr>
        <p:spPr>
          <a:xfrm>
            <a:off x="2037993" y="3259455"/>
            <a:ext cx="499943" cy="499943"/>
          </a:xfrm>
          <a:prstGeom prst="roundRect">
            <a:avLst>
              <a:gd name="adj" fmla="val 20000"/>
            </a:avLst>
          </a:prstGeom>
          <a:solidFill>
            <a:srgbClr val="110080"/>
          </a:solidFill>
          <a:ln w="7620">
            <a:solidFill>
              <a:srgbClr val="2A1999"/>
            </a:solidFill>
            <a:prstDash val="solid"/>
          </a:ln>
        </p:spPr>
      </p:sp>
      <p:sp>
        <p:nvSpPr>
          <p:cNvPr id="6" name="Text 4"/>
          <p:cNvSpPr/>
          <p:nvPr/>
        </p:nvSpPr>
        <p:spPr>
          <a:xfrm>
            <a:off x="2211348" y="3301127"/>
            <a:ext cx="153114" cy="416481"/>
          </a:xfrm>
          <a:prstGeom prst="rect">
            <a:avLst/>
          </a:prstGeom>
          <a:noFill/>
        </p:spPr>
        <p:txBody>
          <a:bodyPr wrap="none" rtlCol="0" anchor="t"/>
          <a:lstStyle/>
          <a:p>
            <a:pPr marL="0" indent="0" algn="ctr">
              <a:lnSpc>
                <a:spcPts val="3280"/>
              </a:lnSpc>
              <a:buNone/>
            </a:pPr>
            <a:r>
              <a:rPr lang="en-US" sz="2625" b="1" kern="0" spc="-79" dirty="0">
                <a:solidFill>
                  <a:srgbClr val="E5E0DF"/>
                </a:solidFill>
                <a:latin typeface="Inter" pitchFamily="34" charset="0"/>
                <a:ea typeface="Inter" pitchFamily="34" charset="-122"/>
                <a:cs typeface="Inter" pitchFamily="34" charset="-120"/>
              </a:rPr>
              <a:t>1</a:t>
            </a:r>
            <a:endParaRPr lang="en-US" sz="2625" dirty="0"/>
          </a:p>
        </p:txBody>
      </p:sp>
      <p:sp>
        <p:nvSpPr>
          <p:cNvPr id="7" name="Text 5"/>
          <p:cNvSpPr/>
          <p:nvPr/>
        </p:nvSpPr>
        <p:spPr>
          <a:xfrm>
            <a:off x="2760107" y="3259455"/>
            <a:ext cx="2777490"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Rotation</a:t>
            </a:r>
            <a:endParaRPr lang="en-US" sz="2185" dirty="0"/>
          </a:p>
        </p:txBody>
      </p:sp>
      <p:sp>
        <p:nvSpPr>
          <p:cNvPr id="8" name="Text 6"/>
          <p:cNvSpPr/>
          <p:nvPr/>
        </p:nvSpPr>
        <p:spPr>
          <a:xfrm>
            <a:off x="2760107" y="3739872"/>
            <a:ext cx="4444008" cy="666512"/>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Applying random rotations to training images to improve model robustness.</a:t>
            </a:r>
            <a:endParaRPr lang="en-US" sz="1750" dirty="0"/>
          </a:p>
        </p:txBody>
      </p:sp>
      <p:sp>
        <p:nvSpPr>
          <p:cNvPr id="9" name="Shape 7"/>
          <p:cNvSpPr/>
          <p:nvPr/>
        </p:nvSpPr>
        <p:spPr>
          <a:xfrm>
            <a:off x="7426285" y="3259455"/>
            <a:ext cx="499943" cy="499943"/>
          </a:xfrm>
          <a:prstGeom prst="roundRect">
            <a:avLst>
              <a:gd name="adj" fmla="val 20000"/>
            </a:avLst>
          </a:prstGeom>
          <a:solidFill>
            <a:srgbClr val="110080"/>
          </a:solidFill>
          <a:ln w="7620">
            <a:solidFill>
              <a:srgbClr val="2A1999"/>
            </a:solidFill>
            <a:prstDash val="solid"/>
          </a:ln>
        </p:spPr>
      </p:sp>
      <p:sp>
        <p:nvSpPr>
          <p:cNvPr id="10" name="Text 8"/>
          <p:cNvSpPr/>
          <p:nvPr/>
        </p:nvSpPr>
        <p:spPr>
          <a:xfrm>
            <a:off x="7576185" y="3301127"/>
            <a:ext cx="200025" cy="416481"/>
          </a:xfrm>
          <a:prstGeom prst="rect">
            <a:avLst/>
          </a:prstGeom>
          <a:noFill/>
        </p:spPr>
        <p:txBody>
          <a:bodyPr wrap="none" rtlCol="0" anchor="t"/>
          <a:lstStyle/>
          <a:p>
            <a:pPr marL="0" indent="0" algn="ctr">
              <a:lnSpc>
                <a:spcPts val="3280"/>
              </a:lnSpc>
              <a:buNone/>
            </a:pPr>
            <a:r>
              <a:rPr lang="en-US" sz="2625" b="1" kern="0" spc="-79" dirty="0">
                <a:solidFill>
                  <a:srgbClr val="E5E0DF"/>
                </a:solidFill>
                <a:latin typeface="Inter" pitchFamily="34" charset="0"/>
                <a:ea typeface="Inter" pitchFamily="34" charset="-122"/>
                <a:cs typeface="Inter" pitchFamily="34" charset="-120"/>
              </a:rPr>
              <a:t>2</a:t>
            </a:r>
            <a:endParaRPr lang="en-US" sz="2625" dirty="0"/>
          </a:p>
        </p:txBody>
      </p:sp>
      <p:sp>
        <p:nvSpPr>
          <p:cNvPr id="11" name="Text 9"/>
          <p:cNvSpPr/>
          <p:nvPr/>
        </p:nvSpPr>
        <p:spPr>
          <a:xfrm>
            <a:off x="8148399" y="3259455"/>
            <a:ext cx="2777490"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Scaling</a:t>
            </a:r>
            <a:endParaRPr lang="en-US" sz="2185" dirty="0"/>
          </a:p>
        </p:txBody>
      </p:sp>
      <p:sp>
        <p:nvSpPr>
          <p:cNvPr id="12" name="Text 10"/>
          <p:cNvSpPr/>
          <p:nvPr/>
        </p:nvSpPr>
        <p:spPr>
          <a:xfrm>
            <a:off x="8148399" y="3739872"/>
            <a:ext cx="4444008" cy="666512"/>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Resizing training images to create variations in size and perspective.</a:t>
            </a:r>
            <a:endParaRPr lang="en-US" sz="1750" dirty="0"/>
          </a:p>
        </p:txBody>
      </p:sp>
      <p:sp>
        <p:nvSpPr>
          <p:cNvPr id="13" name="Shape 11"/>
          <p:cNvSpPr/>
          <p:nvPr/>
        </p:nvSpPr>
        <p:spPr>
          <a:xfrm>
            <a:off x="2037993" y="4878467"/>
            <a:ext cx="499943" cy="499943"/>
          </a:xfrm>
          <a:prstGeom prst="roundRect">
            <a:avLst>
              <a:gd name="adj" fmla="val 20000"/>
            </a:avLst>
          </a:prstGeom>
          <a:solidFill>
            <a:srgbClr val="110080"/>
          </a:solidFill>
          <a:ln w="7620">
            <a:solidFill>
              <a:srgbClr val="2A1999"/>
            </a:solidFill>
            <a:prstDash val="solid"/>
          </a:ln>
        </p:spPr>
      </p:sp>
      <p:sp>
        <p:nvSpPr>
          <p:cNvPr id="14" name="Text 12"/>
          <p:cNvSpPr/>
          <p:nvPr/>
        </p:nvSpPr>
        <p:spPr>
          <a:xfrm>
            <a:off x="2183011" y="4920139"/>
            <a:ext cx="209788" cy="416481"/>
          </a:xfrm>
          <a:prstGeom prst="rect">
            <a:avLst/>
          </a:prstGeom>
          <a:noFill/>
        </p:spPr>
        <p:txBody>
          <a:bodyPr wrap="none" rtlCol="0" anchor="t"/>
          <a:lstStyle/>
          <a:p>
            <a:pPr marL="0" indent="0" algn="ctr">
              <a:lnSpc>
                <a:spcPts val="3280"/>
              </a:lnSpc>
              <a:buNone/>
            </a:pPr>
            <a:r>
              <a:rPr lang="en-US" sz="2625" b="1" kern="0" spc="-79" dirty="0">
                <a:solidFill>
                  <a:srgbClr val="E5E0DF"/>
                </a:solidFill>
                <a:latin typeface="Inter" pitchFamily="34" charset="0"/>
                <a:ea typeface="Inter" pitchFamily="34" charset="-122"/>
                <a:cs typeface="Inter" pitchFamily="34" charset="-120"/>
              </a:rPr>
              <a:t>3</a:t>
            </a:r>
            <a:endParaRPr lang="en-US" sz="2625" dirty="0"/>
          </a:p>
        </p:txBody>
      </p:sp>
      <p:sp>
        <p:nvSpPr>
          <p:cNvPr id="15" name="Text 13"/>
          <p:cNvSpPr/>
          <p:nvPr/>
        </p:nvSpPr>
        <p:spPr>
          <a:xfrm>
            <a:off x="2760107" y="4878467"/>
            <a:ext cx="2777490"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Noise Addition</a:t>
            </a:r>
            <a:endParaRPr lang="en-US" sz="2185" dirty="0"/>
          </a:p>
        </p:txBody>
      </p:sp>
      <p:sp>
        <p:nvSpPr>
          <p:cNvPr id="16" name="Text 14"/>
          <p:cNvSpPr/>
          <p:nvPr/>
        </p:nvSpPr>
        <p:spPr>
          <a:xfrm>
            <a:off x="2760107" y="5358884"/>
            <a:ext cx="4444008" cy="999768"/>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Introducing controlled noise to simulate real-world imperfections in handwritten digits.</a:t>
            </a:r>
            <a:endParaRPr lang="en-US" sz="1750" dirty="0"/>
          </a:p>
        </p:txBody>
      </p:sp>
      <p:sp>
        <p:nvSpPr>
          <p:cNvPr id="17" name="Shape 15"/>
          <p:cNvSpPr/>
          <p:nvPr/>
        </p:nvSpPr>
        <p:spPr>
          <a:xfrm>
            <a:off x="7426285" y="4878467"/>
            <a:ext cx="499943" cy="499943"/>
          </a:xfrm>
          <a:prstGeom prst="roundRect">
            <a:avLst>
              <a:gd name="adj" fmla="val 20000"/>
            </a:avLst>
          </a:prstGeom>
          <a:solidFill>
            <a:srgbClr val="110080"/>
          </a:solidFill>
          <a:ln w="7620">
            <a:solidFill>
              <a:srgbClr val="2A1999"/>
            </a:solidFill>
            <a:prstDash val="solid"/>
          </a:ln>
        </p:spPr>
      </p:sp>
      <p:sp>
        <p:nvSpPr>
          <p:cNvPr id="18" name="Text 16"/>
          <p:cNvSpPr/>
          <p:nvPr/>
        </p:nvSpPr>
        <p:spPr>
          <a:xfrm>
            <a:off x="7568208" y="4920139"/>
            <a:ext cx="215979" cy="416481"/>
          </a:xfrm>
          <a:prstGeom prst="rect">
            <a:avLst/>
          </a:prstGeom>
          <a:noFill/>
        </p:spPr>
        <p:txBody>
          <a:bodyPr wrap="none" rtlCol="0" anchor="t"/>
          <a:lstStyle/>
          <a:p>
            <a:pPr marL="0" indent="0" algn="ctr">
              <a:lnSpc>
                <a:spcPts val="3280"/>
              </a:lnSpc>
              <a:buNone/>
            </a:pPr>
            <a:r>
              <a:rPr lang="en-US" sz="2625" b="1" kern="0" spc="-79" dirty="0">
                <a:solidFill>
                  <a:srgbClr val="E5E0DF"/>
                </a:solidFill>
                <a:latin typeface="Inter" pitchFamily="34" charset="0"/>
                <a:ea typeface="Inter" pitchFamily="34" charset="-122"/>
                <a:cs typeface="Inter" pitchFamily="34" charset="-120"/>
              </a:rPr>
              <a:t>4</a:t>
            </a:r>
            <a:endParaRPr lang="en-US" sz="2625" dirty="0"/>
          </a:p>
        </p:txBody>
      </p:sp>
      <p:sp>
        <p:nvSpPr>
          <p:cNvPr id="19" name="Text 17"/>
          <p:cNvSpPr/>
          <p:nvPr/>
        </p:nvSpPr>
        <p:spPr>
          <a:xfrm>
            <a:off x="8148399" y="4878467"/>
            <a:ext cx="2777490"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Inter" pitchFamily="34" charset="0"/>
                <a:ea typeface="Inter" pitchFamily="34" charset="-122"/>
                <a:cs typeface="Inter" pitchFamily="34" charset="-120"/>
              </a:rPr>
              <a:t>Elastic Deformation</a:t>
            </a:r>
            <a:endParaRPr lang="en-US" sz="2185" dirty="0"/>
          </a:p>
        </p:txBody>
      </p:sp>
      <p:sp>
        <p:nvSpPr>
          <p:cNvPr id="20" name="Text 18"/>
          <p:cNvSpPr/>
          <p:nvPr/>
        </p:nvSpPr>
        <p:spPr>
          <a:xfrm>
            <a:off x="8148399" y="5358884"/>
            <a:ext cx="4444008" cy="666512"/>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Applying random elastic transformations to mimic the natural variability of handwriting.</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29600"/>
          </a:xfrm>
          <a:prstGeom prst="rect">
            <a:avLst/>
          </a:prstGeom>
          <a:solidFill>
            <a:srgbClr val="272525"/>
          </a:solidFill>
        </p:spPr>
      </p:sp>
      <p:sp>
        <p:nvSpPr>
          <p:cNvPr id="4" name="Text 2"/>
          <p:cNvSpPr/>
          <p:nvPr/>
        </p:nvSpPr>
        <p:spPr>
          <a:xfrm>
            <a:off x="2037993" y="2105501"/>
            <a:ext cx="7840266"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Inter" pitchFamily="34" charset="0"/>
                <a:ea typeface="Inter" pitchFamily="34" charset="-122"/>
                <a:cs typeface="Inter" pitchFamily="34" charset="-120"/>
              </a:rPr>
              <a:t>Machine Learning Approaches</a:t>
            </a:r>
            <a:endParaRPr lang="en-US" sz="4375" dirty="0"/>
          </a:p>
        </p:txBody>
      </p:sp>
      <p:sp>
        <p:nvSpPr>
          <p:cNvPr id="5" name="Text 3"/>
          <p:cNvSpPr/>
          <p:nvPr/>
        </p:nvSpPr>
        <p:spPr>
          <a:xfrm>
            <a:off x="2037993" y="3355300"/>
            <a:ext cx="2777490" cy="347186"/>
          </a:xfrm>
          <a:prstGeom prst="rect">
            <a:avLst/>
          </a:prstGeom>
          <a:noFill/>
        </p:spPr>
        <p:txBody>
          <a:bodyPr wrap="none" rtlCol="0" anchor="t"/>
          <a:lstStyle/>
          <a:p>
            <a:pPr marL="0" indent="0">
              <a:lnSpc>
                <a:spcPts val="2735"/>
              </a:lnSpc>
              <a:buNone/>
            </a:pPr>
            <a:r>
              <a:rPr lang="en-US" sz="2185" b="1" kern="0" spc="-66" dirty="0">
                <a:solidFill>
                  <a:srgbClr val="FFFFFF"/>
                </a:solidFill>
                <a:latin typeface="Inter" pitchFamily="34" charset="0"/>
                <a:ea typeface="Inter" pitchFamily="34" charset="-122"/>
                <a:cs typeface="Inter" pitchFamily="34" charset="-120"/>
              </a:rPr>
              <a:t>Supervised Learning</a:t>
            </a:r>
            <a:endParaRPr lang="en-US" sz="2185" dirty="0"/>
          </a:p>
        </p:txBody>
      </p:sp>
      <p:sp>
        <p:nvSpPr>
          <p:cNvPr id="6" name="Text 4"/>
          <p:cNvSpPr/>
          <p:nvPr/>
        </p:nvSpPr>
        <p:spPr>
          <a:xfrm>
            <a:off x="2037993" y="3924657"/>
            <a:ext cx="5006221" cy="1999536"/>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Supervised learning models, such as Support Vector Machines (SVMs) and Random Forests, have been widely applied to handwritten digit recognition. These models learn from labeled training data to accurately classify new digit samples.</a:t>
            </a:r>
            <a:endParaRPr lang="en-US" sz="1750" dirty="0"/>
          </a:p>
        </p:txBody>
      </p:sp>
      <p:sp>
        <p:nvSpPr>
          <p:cNvPr id="7" name="Text 5"/>
          <p:cNvSpPr/>
          <p:nvPr/>
        </p:nvSpPr>
        <p:spPr>
          <a:xfrm>
            <a:off x="7593806" y="3355300"/>
            <a:ext cx="2777490" cy="347186"/>
          </a:xfrm>
          <a:prstGeom prst="rect">
            <a:avLst/>
          </a:prstGeom>
          <a:noFill/>
        </p:spPr>
        <p:txBody>
          <a:bodyPr wrap="none" rtlCol="0" anchor="t"/>
          <a:lstStyle/>
          <a:p>
            <a:pPr marL="0" indent="0">
              <a:lnSpc>
                <a:spcPts val="2735"/>
              </a:lnSpc>
              <a:buNone/>
            </a:pPr>
            <a:r>
              <a:rPr lang="en-US" sz="2185" b="1" kern="0" spc="-66" dirty="0">
                <a:solidFill>
                  <a:srgbClr val="FFFFFF"/>
                </a:solidFill>
                <a:latin typeface="Inter" pitchFamily="34" charset="0"/>
                <a:ea typeface="Inter" pitchFamily="34" charset="-122"/>
                <a:cs typeface="Inter" pitchFamily="34" charset="-120"/>
              </a:rPr>
              <a:t>Deep Learning</a:t>
            </a:r>
            <a:endParaRPr lang="en-US" sz="2185" dirty="0"/>
          </a:p>
        </p:txBody>
      </p:sp>
      <p:sp>
        <p:nvSpPr>
          <p:cNvPr id="8" name="Text 6"/>
          <p:cNvSpPr/>
          <p:nvPr/>
        </p:nvSpPr>
        <p:spPr>
          <a:xfrm>
            <a:off x="7593806" y="3924657"/>
            <a:ext cx="5006221" cy="1999536"/>
          </a:xfrm>
          <a:prstGeom prst="rect">
            <a:avLst/>
          </a:prstGeom>
          <a:noFill/>
        </p:spPr>
        <p:txBody>
          <a:bodyPr wrap="square" rtlCol="0" anchor="t"/>
          <a:lstStyle/>
          <a:p>
            <a:pPr marL="0" indent="0">
              <a:lnSpc>
                <a:spcPts val="2625"/>
              </a:lnSpc>
              <a:buNone/>
            </a:pPr>
            <a:r>
              <a:rPr lang="en-US" sz="1750" kern="0" spc="-35" dirty="0">
                <a:solidFill>
                  <a:srgbClr val="E5E0DF"/>
                </a:solidFill>
                <a:latin typeface="Inter" pitchFamily="34" charset="0"/>
                <a:ea typeface="Inter" pitchFamily="34" charset="-122"/>
                <a:cs typeface="Inter" pitchFamily="34" charset="-120"/>
              </a:rPr>
              <a:t>Convolutional Neural Networks (CNNs) have emerged as the state-of-the-art approach for handwritten digit recognition. These deep learning models can automatically extract relevant features from raw pixel data and achieve remarkable classification accuracy.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p:spPr>
      </p:sp>
      <p:sp>
        <p:nvSpPr>
          <p:cNvPr id="3" name="Shape 1"/>
          <p:cNvSpPr/>
          <p:nvPr/>
        </p:nvSpPr>
        <p:spPr>
          <a:xfrm>
            <a:off x="0" y="0"/>
            <a:ext cx="14630400" cy="8230553"/>
          </a:xfrm>
          <a:prstGeom prst="rect">
            <a:avLst/>
          </a:prstGeom>
          <a:solidFill>
            <a:srgbClr val="272525"/>
          </a:solidFill>
        </p:spPr>
      </p:sp>
      <p:sp>
        <p:nvSpPr>
          <p:cNvPr id="4" name="Text 2"/>
          <p:cNvSpPr/>
          <p:nvPr/>
        </p:nvSpPr>
        <p:spPr>
          <a:xfrm>
            <a:off x="3453765" y="447080"/>
            <a:ext cx="6150531" cy="508040"/>
          </a:xfrm>
          <a:prstGeom prst="rect">
            <a:avLst/>
          </a:prstGeom>
          <a:noFill/>
        </p:spPr>
        <p:txBody>
          <a:bodyPr wrap="none" rtlCol="0" anchor="t"/>
          <a:lstStyle/>
          <a:p>
            <a:pPr marL="0" indent="0">
              <a:lnSpc>
                <a:spcPts val="4000"/>
              </a:lnSpc>
              <a:buNone/>
            </a:pPr>
            <a:r>
              <a:rPr lang="en-US" sz="3200" b="1" kern="0" spc="-96" dirty="0">
                <a:solidFill>
                  <a:srgbClr val="FFFFFF"/>
                </a:solidFill>
                <a:latin typeface="Inter" pitchFamily="34" charset="0"/>
                <a:ea typeface="Inter" pitchFamily="34" charset="-122"/>
                <a:cs typeface="Inter" pitchFamily="34" charset="-120"/>
              </a:rPr>
              <a:t>How Handwriting Works using AI</a:t>
            </a:r>
            <a:endParaRPr lang="en-US" sz="3200" dirty="0"/>
          </a:p>
        </p:txBody>
      </p:sp>
      <p:pic>
        <p:nvPicPr>
          <p:cNvPr id="5" name="Image 0" descr="preencoded.png"/>
          <p:cNvPicPr>
            <a:picLocks noChangeAspect="1"/>
          </p:cNvPicPr>
          <p:nvPr/>
        </p:nvPicPr>
        <p:blipFill>
          <a:blip r:embed="rId3"/>
          <a:stretch>
            <a:fillRect/>
          </a:stretch>
        </p:blipFill>
        <p:spPr>
          <a:xfrm>
            <a:off x="3453765" y="1280279"/>
            <a:ext cx="812840" cy="1300639"/>
          </a:xfrm>
          <a:prstGeom prst="rect">
            <a:avLst/>
          </a:prstGeom>
        </p:spPr>
      </p:pic>
      <p:sp>
        <p:nvSpPr>
          <p:cNvPr id="6" name="Text 3"/>
          <p:cNvSpPr/>
          <p:nvPr/>
        </p:nvSpPr>
        <p:spPr>
          <a:xfrm>
            <a:off x="4510445" y="1442799"/>
            <a:ext cx="2032278" cy="253960"/>
          </a:xfrm>
          <a:prstGeom prst="rect">
            <a:avLst/>
          </a:prstGeom>
          <a:noFill/>
        </p:spPr>
        <p:txBody>
          <a:bodyPr wrap="none" rtlCol="0" anchor="t"/>
          <a:lstStyle/>
          <a:p>
            <a:pPr marL="0" indent="0" algn="l">
              <a:lnSpc>
                <a:spcPts val="2000"/>
              </a:lnSpc>
              <a:buNone/>
            </a:pPr>
            <a:r>
              <a:rPr lang="en-US" sz="1600" b="1" kern="0" spc="-48" dirty="0">
                <a:solidFill>
                  <a:srgbClr val="E5E0DF"/>
                </a:solidFill>
                <a:latin typeface="Inter" pitchFamily="34" charset="0"/>
                <a:ea typeface="Inter" pitchFamily="34" charset="-122"/>
                <a:cs typeface="Inter" pitchFamily="34" charset="-120"/>
              </a:rPr>
              <a:t>Input</a:t>
            </a:r>
            <a:endParaRPr lang="en-US" sz="1600" dirty="0"/>
          </a:p>
        </p:txBody>
      </p:sp>
      <p:sp>
        <p:nvSpPr>
          <p:cNvPr id="7" name="Text 4"/>
          <p:cNvSpPr/>
          <p:nvPr/>
        </p:nvSpPr>
        <p:spPr>
          <a:xfrm>
            <a:off x="4510445" y="1794272"/>
            <a:ext cx="6666071" cy="243959"/>
          </a:xfrm>
          <a:prstGeom prst="rect">
            <a:avLst/>
          </a:prstGeom>
          <a:noFill/>
        </p:spPr>
        <p:txBody>
          <a:bodyPr wrap="none" rtlCol="0" anchor="t"/>
          <a:lstStyle/>
          <a:p>
            <a:pPr marL="0" indent="0" algn="l">
              <a:lnSpc>
                <a:spcPts val="1920"/>
              </a:lnSpc>
              <a:buNone/>
            </a:pPr>
            <a:r>
              <a:rPr lang="en-US" sz="1280" kern="0" spc="-26" dirty="0">
                <a:solidFill>
                  <a:srgbClr val="E5E0DF"/>
                </a:solidFill>
                <a:latin typeface="Inter" pitchFamily="34" charset="0"/>
                <a:ea typeface="Inter" pitchFamily="34" charset="-122"/>
                <a:cs typeface="Inter" pitchFamily="34" charset="-120"/>
              </a:rPr>
              <a:t>A user provides a handwritten digit image.</a:t>
            </a:r>
            <a:endParaRPr lang="en-US" sz="1280" dirty="0"/>
          </a:p>
        </p:txBody>
      </p:sp>
      <p:pic>
        <p:nvPicPr>
          <p:cNvPr id="8" name="Image 1" descr="preencoded.png"/>
          <p:cNvPicPr>
            <a:picLocks noChangeAspect="1"/>
          </p:cNvPicPr>
          <p:nvPr/>
        </p:nvPicPr>
        <p:blipFill>
          <a:blip r:embed="rId4"/>
          <a:stretch>
            <a:fillRect/>
          </a:stretch>
        </p:blipFill>
        <p:spPr>
          <a:xfrm>
            <a:off x="3453765" y="2580918"/>
            <a:ext cx="812840" cy="1300639"/>
          </a:xfrm>
          <a:prstGeom prst="rect">
            <a:avLst/>
          </a:prstGeom>
        </p:spPr>
      </p:pic>
      <p:sp>
        <p:nvSpPr>
          <p:cNvPr id="9" name="Text 5"/>
          <p:cNvSpPr/>
          <p:nvPr/>
        </p:nvSpPr>
        <p:spPr>
          <a:xfrm>
            <a:off x="4510445" y="2743438"/>
            <a:ext cx="2032278" cy="253960"/>
          </a:xfrm>
          <a:prstGeom prst="rect">
            <a:avLst/>
          </a:prstGeom>
          <a:noFill/>
        </p:spPr>
        <p:txBody>
          <a:bodyPr wrap="none" rtlCol="0" anchor="t"/>
          <a:lstStyle/>
          <a:p>
            <a:pPr marL="0" indent="0" algn="l">
              <a:lnSpc>
                <a:spcPts val="2000"/>
              </a:lnSpc>
              <a:buNone/>
            </a:pPr>
            <a:r>
              <a:rPr lang="en-US" sz="1600" b="1" kern="0" spc="-48" dirty="0">
                <a:solidFill>
                  <a:srgbClr val="E5E0DF"/>
                </a:solidFill>
                <a:latin typeface="Inter" pitchFamily="34" charset="0"/>
                <a:ea typeface="Inter" pitchFamily="34" charset="-122"/>
                <a:cs typeface="Inter" pitchFamily="34" charset="-120"/>
              </a:rPr>
              <a:t>Preprocessing</a:t>
            </a:r>
            <a:endParaRPr lang="en-US" sz="1600" dirty="0"/>
          </a:p>
        </p:txBody>
      </p:sp>
      <p:sp>
        <p:nvSpPr>
          <p:cNvPr id="10" name="Text 6"/>
          <p:cNvSpPr/>
          <p:nvPr/>
        </p:nvSpPr>
        <p:spPr>
          <a:xfrm>
            <a:off x="4510445" y="3094911"/>
            <a:ext cx="6666071" cy="243959"/>
          </a:xfrm>
          <a:prstGeom prst="rect">
            <a:avLst/>
          </a:prstGeom>
          <a:noFill/>
        </p:spPr>
        <p:txBody>
          <a:bodyPr wrap="none" rtlCol="0" anchor="t"/>
          <a:lstStyle/>
          <a:p>
            <a:pPr marL="0" indent="0" algn="l">
              <a:lnSpc>
                <a:spcPts val="1920"/>
              </a:lnSpc>
              <a:buNone/>
            </a:pPr>
            <a:r>
              <a:rPr lang="en-US" sz="1280" kern="0" spc="-26" dirty="0">
                <a:solidFill>
                  <a:srgbClr val="E5E0DF"/>
                </a:solidFill>
                <a:latin typeface="Inter" pitchFamily="34" charset="0"/>
                <a:ea typeface="Inter" pitchFamily="34" charset="-122"/>
                <a:cs typeface="Inter" pitchFamily="34" charset="-120"/>
              </a:rPr>
              <a:t>The image is cleaned and normalized.</a:t>
            </a:r>
            <a:endParaRPr lang="en-US" sz="1280" dirty="0"/>
          </a:p>
        </p:txBody>
      </p:sp>
      <p:pic>
        <p:nvPicPr>
          <p:cNvPr id="11" name="Image 2" descr="preencoded.png"/>
          <p:cNvPicPr>
            <a:picLocks noChangeAspect="1"/>
          </p:cNvPicPr>
          <p:nvPr/>
        </p:nvPicPr>
        <p:blipFill>
          <a:blip r:embed="rId5"/>
          <a:stretch>
            <a:fillRect/>
          </a:stretch>
        </p:blipFill>
        <p:spPr>
          <a:xfrm>
            <a:off x="3453765" y="3881557"/>
            <a:ext cx="812840" cy="1300639"/>
          </a:xfrm>
          <a:prstGeom prst="rect">
            <a:avLst/>
          </a:prstGeom>
        </p:spPr>
      </p:pic>
      <p:sp>
        <p:nvSpPr>
          <p:cNvPr id="12" name="Text 7"/>
          <p:cNvSpPr/>
          <p:nvPr/>
        </p:nvSpPr>
        <p:spPr>
          <a:xfrm>
            <a:off x="4510445" y="4044077"/>
            <a:ext cx="2032278" cy="253960"/>
          </a:xfrm>
          <a:prstGeom prst="rect">
            <a:avLst/>
          </a:prstGeom>
          <a:noFill/>
        </p:spPr>
        <p:txBody>
          <a:bodyPr wrap="none" rtlCol="0" anchor="t"/>
          <a:lstStyle/>
          <a:p>
            <a:pPr marL="0" indent="0" algn="l">
              <a:lnSpc>
                <a:spcPts val="2000"/>
              </a:lnSpc>
              <a:buNone/>
            </a:pPr>
            <a:r>
              <a:rPr lang="en-US" sz="1600" b="1" kern="0" spc="-48" dirty="0">
                <a:solidFill>
                  <a:srgbClr val="E5E0DF"/>
                </a:solidFill>
                <a:latin typeface="Inter" pitchFamily="34" charset="0"/>
                <a:ea typeface="Inter" pitchFamily="34" charset="-122"/>
                <a:cs typeface="Inter" pitchFamily="34" charset="-120"/>
              </a:rPr>
              <a:t>Feature Extraction</a:t>
            </a:r>
            <a:endParaRPr lang="en-US" sz="1600" dirty="0"/>
          </a:p>
        </p:txBody>
      </p:sp>
      <p:sp>
        <p:nvSpPr>
          <p:cNvPr id="13" name="Text 8"/>
          <p:cNvSpPr/>
          <p:nvPr/>
        </p:nvSpPr>
        <p:spPr>
          <a:xfrm>
            <a:off x="4510445" y="4395549"/>
            <a:ext cx="6666071" cy="243959"/>
          </a:xfrm>
          <a:prstGeom prst="rect">
            <a:avLst/>
          </a:prstGeom>
          <a:noFill/>
        </p:spPr>
        <p:txBody>
          <a:bodyPr wrap="none" rtlCol="0" anchor="t"/>
          <a:lstStyle/>
          <a:p>
            <a:pPr marL="0" indent="0" algn="l">
              <a:lnSpc>
                <a:spcPts val="1920"/>
              </a:lnSpc>
              <a:buNone/>
            </a:pPr>
            <a:r>
              <a:rPr lang="en-US" sz="1280" kern="0" spc="-26" dirty="0">
                <a:solidFill>
                  <a:srgbClr val="E5E0DF"/>
                </a:solidFill>
                <a:latin typeface="Inter" pitchFamily="34" charset="0"/>
                <a:ea typeface="Inter" pitchFamily="34" charset="-122"/>
                <a:cs typeface="Inter" pitchFamily="34" charset="-120"/>
              </a:rPr>
              <a:t>Key features are extracted from the image.</a:t>
            </a:r>
            <a:endParaRPr lang="en-US" sz="1280" dirty="0"/>
          </a:p>
        </p:txBody>
      </p:sp>
      <p:pic>
        <p:nvPicPr>
          <p:cNvPr id="14" name="Image 3" descr="preencoded.png"/>
          <p:cNvPicPr>
            <a:picLocks noChangeAspect="1"/>
          </p:cNvPicPr>
          <p:nvPr/>
        </p:nvPicPr>
        <p:blipFill>
          <a:blip r:embed="rId6"/>
          <a:stretch>
            <a:fillRect/>
          </a:stretch>
        </p:blipFill>
        <p:spPr>
          <a:xfrm>
            <a:off x="3453765" y="5182195"/>
            <a:ext cx="812840" cy="1300639"/>
          </a:xfrm>
          <a:prstGeom prst="rect">
            <a:avLst/>
          </a:prstGeom>
        </p:spPr>
      </p:pic>
      <p:sp>
        <p:nvSpPr>
          <p:cNvPr id="15" name="Text 9"/>
          <p:cNvSpPr/>
          <p:nvPr/>
        </p:nvSpPr>
        <p:spPr>
          <a:xfrm>
            <a:off x="4510445" y="5344716"/>
            <a:ext cx="2032278" cy="253960"/>
          </a:xfrm>
          <a:prstGeom prst="rect">
            <a:avLst/>
          </a:prstGeom>
          <a:noFill/>
        </p:spPr>
        <p:txBody>
          <a:bodyPr wrap="none" rtlCol="0" anchor="t"/>
          <a:lstStyle/>
          <a:p>
            <a:pPr marL="0" indent="0" algn="l">
              <a:lnSpc>
                <a:spcPts val="2000"/>
              </a:lnSpc>
              <a:buNone/>
            </a:pPr>
            <a:r>
              <a:rPr lang="en-US" sz="1600" b="1" kern="0" spc="-48" dirty="0">
                <a:solidFill>
                  <a:srgbClr val="E5E0DF"/>
                </a:solidFill>
                <a:latin typeface="Inter" pitchFamily="34" charset="0"/>
                <a:ea typeface="Inter" pitchFamily="34" charset="-122"/>
                <a:cs typeface="Inter" pitchFamily="34" charset="-120"/>
              </a:rPr>
              <a:t>Classification</a:t>
            </a:r>
            <a:endParaRPr lang="en-US" sz="1600" dirty="0"/>
          </a:p>
        </p:txBody>
      </p:sp>
      <p:sp>
        <p:nvSpPr>
          <p:cNvPr id="16" name="Text 10"/>
          <p:cNvSpPr/>
          <p:nvPr/>
        </p:nvSpPr>
        <p:spPr>
          <a:xfrm>
            <a:off x="4510445" y="5696188"/>
            <a:ext cx="6666071" cy="243959"/>
          </a:xfrm>
          <a:prstGeom prst="rect">
            <a:avLst/>
          </a:prstGeom>
          <a:noFill/>
        </p:spPr>
        <p:txBody>
          <a:bodyPr wrap="none" rtlCol="0" anchor="t"/>
          <a:lstStyle/>
          <a:p>
            <a:pPr marL="0" indent="0" algn="l">
              <a:lnSpc>
                <a:spcPts val="1920"/>
              </a:lnSpc>
              <a:buNone/>
            </a:pPr>
            <a:r>
              <a:rPr lang="en-US" sz="1280" kern="0" spc="-26" dirty="0">
                <a:solidFill>
                  <a:srgbClr val="E5E0DF"/>
                </a:solidFill>
                <a:latin typeface="Inter" pitchFamily="34" charset="0"/>
                <a:ea typeface="Inter" pitchFamily="34" charset="-122"/>
                <a:cs typeface="Inter" pitchFamily="34" charset="-120"/>
              </a:rPr>
              <a:t>The extracted features are compared to a trained model to identify the digit.</a:t>
            </a:r>
            <a:endParaRPr lang="en-US" sz="1280" dirty="0"/>
          </a:p>
        </p:txBody>
      </p:sp>
      <p:pic>
        <p:nvPicPr>
          <p:cNvPr id="17" name="Image 4" descr="preencoded.png"/>
          <p:cNvPicPr>
            <a:picLocks noChangeAspect="1"/>
          </p:cNvPicPr>
          <p:nvPr/>
        </p:nvPicPr>
        <p:blipFill>
          <a:blip r:embed="rId7"/>
          <a:stretch>
            <a:fillRect/>
          </a:stretch>
        </p:blipFill>
        <p:spPr>
          <a:xfrm>
            <a:off x="3453765" y="6482834"/>
            <a:ext cx="812840" cy="1300639"/>
          </a:xfrm>
          <a:prstGeom prst="rect">
            <a:avLst/>
          </a:prstGeom>
        </p:spPr>
      </p:pic>
      <p:sp>
        <p:nvSpPr>
          <p:cNvPr id="18" name="Text 11"/>
          <p:cNvSpPr/>
          <p:nvPr/>
        </p:nvSpPr>
        <p:spPr>
          <a:xfrm>
            <a:off x="4510445" y="6645354"/>
            <a:ext cx="2032278" cy="253960"/>
          </a:xfrm>
          <a:prstGeom prst="rect">
            <a:avLst/>
          </a:prstGeom>
          <a:noFill/>
        </p:spPr>
        <p:txBody>
          <a:bodyPr wrap="none" rtlCol="0" anchor="t"/>
          <a:lstStyle/>
          <a:p>
            <a:pPr marL="0" indent="0" algn="l">
              <a:lnSpc>
                <a:spcPts val="2000"/>
              </a:lnSpc>
              <a:buNone/>
            </a:pPr>
            <a:r>
              <a:rPr lang="en-US" sz="1600" b="1" kern="0" spc="-48" dirty="0">
                <a:solidFill>
                  <a:srgbClr val="E5E0DF"/>
                </a:solidFill>
                <a:latin typeface="Inter" pitchFamily="34" charset="0"/>
                <a:ea typeface="Inter" pitchFamily="34" charset="-122"/>
                <a:cs typeface="Inter" pitchFamily="34" charset="-120"/>
              </a:rPr>
              <a:t>Output</a:t>
            </a:r>
            <a:endParaRPr lang="en-US" sz="1600" dirty="0"/>
          </a:p>
        </p:txBody>
      </p:sp>
      <p:sp>
        <p:nvSpPr>
          <p:cNvPr id="19" name="Text 12"/>
          <p:cNvSpPr/>
          <p:nvPr/>
        </p:nvSpPr>
        <p:spPr>
          <a:xfrm>
            <a:off x="4510445" y="6996827"/>
            <a:ext cx="6666071" cy="243959"/>
          </a:xfrm>
          <a:prstGeom prst="rect">
            <a:avLst/>
          </a:prstGeom>
          <a:noFill/>
        </p:spPr>
        <p:txBody>
          <a:bodyPr wrap="none" rtlCol="0" anchor="t"/>
          <a:lstStyle/>
          <a:p>
            <a:pPr marL="0" indent="0" algn="l">
              <a:lnSpc>
                <a:spcPts val="1920"/>
              </a:lnSpc>
              <a:buNone/>
            </a:pPr>
            <a:r>
              <a:rPr lang="en-US" sz="1280" kern="0" spc="-26" dirty="0">
                <a:solidFill>
                  <a:srgbClr val="E5E0DF"/>
                </a:solidFill>
                <a:latin typeface="Inter" pitchFamily="34" charset="0"/>
                <a:ea typeface="Inter" pitchFamily="34" charset="-122"/>
                <a:cs typeface="Inter" pitchFamily="34" charset="-120"/>
              </a:rPr>
              <a:t>The recognized digit is displayed.</a:t>
            </a:r>
            <a:endParaRPr lang="en-US" sz="1280"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TotalTime>
  <Words>1227</Words>
  <Application>Microsoft Office PowerPoint</Application>
  <PresentationFormat>Custom</PresentationFormat>
  <Paragraphs>148</Paragraphs>
  <Slides>17</Slides>
  <Notes>17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17</vt:i4>
      </vt:variant>
    </vt:vector>
  </HeadingPairs>
  <TitlesOfParts>
    <vt:vector size="26" baseType="lpstr">
      <vt:lpstr>Arial</vt:lpstr>
      <vt:lpstr>Calibri</vt:lpstr>
      <vt:lpstr>Inter</vt:lpstr>
      <vt:lpstr>Prata</vt:lpstr>
      <vt:lpstr>Raleway</vt:lpstr>
      <vt:lpstr>Times New Roman</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siva prasad</dc:creator>
  <cp:lastModifiedBy>siva prasad</cp:lastModifiedBy>
  <cp:revision>7</cp:revision>
  <dcterms:modified xsi:type="dcterms:W3CDTF">2024-07-29T07:18:02Z</dcterms:modified>
</cp:coreProperties>
</file>